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Subtítulo"/>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p:txBody>
          <a:bodyPr/>
          <a:lstStyle/>
          <a:p>
            <a:fld id="{5C669AF2-A18D-4AF1-A2E9-187210E47BBB}" type="datetimeFigureOut">
              <a:rPr lang="es-ES" smtClean="0"/>
              <a:t>13/06/2014</a:t>
            </a:fld>
            <a:endParaRPr lang="es-ES"/>
          </a:p>
        </p:txBody>
      </p:sp>
      <p:sp>
        <p:nvSpPr>
          <p:cNvPr id="17" name="16 Marcador de pie de página"/>
          <p:cNvSpPr>
            <a:spLocks noGrp="1"/>
          </p:cNvSpPr>
          <p:nvPr>
            <p:ph type="ftr" sz="quarter" idx="11"/>
          </p:nvPr>
        </p:nvSpPr>
        <p:spPr/>
        <p:txBody>
          <a:bodyPr/>
          <a:lstStyle/>
          <a:p>
            <a:endParaRPr lang="es-ES"/>
          </a:p>
        </p:txBody>
      </p:sp>
      <p:sp>
        <p:nvSpPr>
          <p:cNvPr id="7" name="6 Conector recto"/>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Elipse"/>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Elipse"/>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Marcador de número de diapositiva"/>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2159AD7-23AE-4361-9396-8A4749EB0F84}" type="slidenum">
              <a:rPr lang="es-ES" smtClean="0"/>
              <a:t>‹Nº›</a:t>
            </a:fld>
            <a:endParaRPr lang="es-ES"/>
          </a:p>
        </p:txBody>
      </p:sp>
      <p:sp>
        <p:nvSpPr>
          <p:cNvPr id="8" name="7 Título"/>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C669AF2-A18D-4AF1-A2E9-187210E47BBB}" type="datetimeFigureOut">
              <a:rPr lang="es-ES" smtClean="0"/>
              <a:t>13/06/2014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2159AD7-23AE-4361-9396-8A4749EB0F84}" type="slidenum">
              <a:rPr lang="es-ES" smtClean="0"/>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bg>
      <p:bgRef idx="1001">
        <a:schemeClr val="bg2"/>
      </p:bgRef>
    </p:bg>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Conector recto"/>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Elipse"/>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6915912" y="3009901"/>
            <a:ext cx="457200" cy="441325"/>
          </a:xfrm>
        </p:spPr>
        <p:txBody>
          <a:bodyPr/>
          <a:lstStyle/>
          <a:p>
            <a:fld id="{F2159AD7-23AE-4361-9396-8A4749EB0F84}" type="slidenum">
              <a:rPr lang="es-ES" smtClean="0"/>
              <a:t>‹Nº›</a:t>
            </a:fld>
            <a:endParaRPr lang="es-ES"/>
          </a:p>
        </p:txBody>
      </p:sp>
      <p:sp>
        <p:nvSpPr>
          <p:cNvPr id="3" name="2 Marcador de texto vertical"/>
          <p:cNvSpPr>
            <a:spLocks noGrp="1"/>
          </p:cNvSpPr>
          <p:nvPr>
            <p:ph type="body" orient="vert" idx="1"/>
          </p:nvPr>
        </p:nvSpPr>
        <p:spPr>
          <a:xfrm>
            <a:off x="304800" y="304800"/>
            <a:ext cx="6553200" cy="5821366"/>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C669AF2-A18D-4AF1-A2E9-187210E47BBB}" type="datetimeFigureOut">
              <a:rPr lang="es-ES" smtClean="0"/>
              <a:t>13/06/2014</a:t>
            </a:fld>
            <a:endParaRPr lang="es-ES"/>
          </a:p>
        </p:txBody>
      </p:sp>
      <p:sp>
        <p:nvSpPr>
          <p:cNvPr id="5" name="4 Marcador de pie de página"/>
          <p:cNvSpPr>
            <a:spLocks noGrp="1"/>
          </p:cNvSpPr>
          <p:nvPr>
            <p:ph type="ftr" sz="quarter" idx="11"/>
          </p:nvPr>
        </p:nvSpPr>
        <p:spPr/>
        <p:txBody>
          <a:bodyPr/>
          <a:lstStyle/>
          <a:p>
            <a:endParaRPr lang="es-ES"/>
          </a:p>
        </p:txBody>
      </p:sp>
      <p:sp>
        <p:nvSpPr>
          <p:cNvPr id="2" name="1 Título vertical"/>
          <p:cNvSpPr>
            <a:spLocks noGrp="1"/>
          </p:cNvSpPr>
          <p:nvPr>
            <p:ph type="title" orient="vert"/>
          </p:nvPr>
        </p:nvSpPr>
        <p:spPr>
          <a:xfrm>
            <a:off x="7391400" y="304801"/>
            <a:ext cx="1447800" cy="5851525"/>
          </a:xfrm>
        </p:spPr>
        <p:txBody>
          <a:bodyPr vert="eaVert"/>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solidFill>
                  <a:schemeClr val="accent3">
                    <a:shade val="75000"/>
                  </a:schemeClr>
                </a:solidFill>
              </a:defRPr>
            </a:lvl1p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5C669AF2-A18D-4AF1-A2E9-187210E47BBB}" type="datetimeFigureOut">
              <a:rPr lang="es-ES" smtClean="0"/>
              <a:t>13/06/2014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a:xfrm>
            <a:off x="4361688" y="1026372"/>
            <a:ext cx="457200" cy="441325"/>
          </a:xfrm>
        </p:spPr>
        <p:txBody>
          <a:bodyPr/>
          <a:lstStyle/>
          <a:p>
            <a:fld id="{F2159AD7-23AE-4361-9396-8A4749EB0F84}" type="slidenum">
              <a:rPr lang="es-ES" smtClean="0"/>
              <a:t>‹Nº›</a:t>
            </a:fld>
            <a:endParaRPr lang="es-ES"/>
          </a:p>
        </p:txBody>
      </p:sp>
      <p:sp>
        <p:nvSpPr>
          <p:cNvPr id="8" name="7 Marcador de contenido"/>
          <p:cNvSpPr>
            <a:spLocks noGrp="1"/>
          </p:cNvSpPr>
          <p:nvPr>
            <p:ph sz="quarter" idx="1"/>
          </p:nvPr>
        </p:nvSpPr>
        <p:spPr>
          <a:xfrm>
            <a:off x="301752" y="1527048"/>
            <a:ext cx="850392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3" name="12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Marcador de pie de página"/>
          <p:cNvSpPr>
            <a:spLocks noGrp="1"/>
          </p:cNvSpPr>
          <p:nvPr>
            <p:ph type="ftr" sz="quarter" idx="11"/>
          </p:nvPr>
        </p:nvSpPr>
        <p:spPr/>
        <p:txBody>
          <a:bodyPr/>
          <a:lstStyle/>
          <a:p>
            <a:endParaRPr lang="es-ES"/>
          </a:p>
        </p:txBody>
      </p:sp>
      <p:sp>
        <p:nvSpPr>
          <p:cNvPr id="4" name="3 Marcador de fecha"/>
          <p:cNvSpPr>
            <a:spLocks noGrp="1"/>
          </p:cNvSpPr>
          <p:nvPr>
            <p:ph type="dt" sz="half" idx="10"/>
          </p:nvPr>
        </p:nvSpPr>
        <p:spPr/>
        <p:txBody>
          <a:bodyPr/>
          <a:lstStyle/>
          <a:p>
            <a:fld id="{5C669AF2-A18D-4AF1-A2E9-187210E47BBB}" type="datetimeFigureOut">
              <a:rPr lang="es-ES" smtClean="0"/>
              <a:t>13/06/2014</a:t>
            </a:fld>
            <a:endParaRPr lang="es-ES"/>
          </a:p>
        </p:txBody>
      </p:sp>
      <p:sp>
        <p:nvSpPr>
          <p:cNvPr id="8" name="7 Conector recto"/>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Elipse"/>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2159AD7-23AE-4361-9396-8A4749EB0F84}" type="slidenum">
              <a:rPr lang="es-ES" smtClean="0"/>
              <a:t>‹Nº›</a:t>
            </a:fld>
            <a:endParaRPr lang="es-ES"/>
          </a:p>
        </p:txBody>
      </p:sp>
      <p:sp>
        <p:nvSpPr>
          <p:cNvPr id="2" name="1 Título"/>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301752" y="228600"/>
            <a:ext cx="8534400" cy="758952"/>
          </a:xfrm>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a:xfrm>
            <a:off x="5791200" y="6409944"/>
            <a:ext cx="3044952" cy="365760"/>
          </a:xfrm>
        </p:spPr>
        <p:txBody>
          <a:bodyPr/>
          <a:lstStyle/>
          <a:p>
            <a:fld id="{5C669AF2-A18D-4AF1-A2E9-187210E47BBB}" type="datetimeFigureOut">
              <a:rPr lang="es-ES" smtClean="0"/>
              <a:t>13/06/2014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2159AD7-23AE-4361-9396-8A4749EB0F84}" type="slidenum">
              <a:rPr lang="es-ES" smtClean="0"/>
              <a:t>‹Nº›</a:t>
            </a:fld>
            <a:endParaRPr lang="es-ES"/>
          </a:p>
        </p:txBody>
      </p:sp>
      <p:sp>
        <p:nvSpPr>
          <p:cNvPr id="8" name="7 Conector recto"/>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Marcador de contenido"/>
          <p:cNvSpPr>
            <a:spLocks noGrp="1"/>
          </p:cNvSpPr>
          <p:nvPr>
            <p:ph sz="half" idx="1"/>
          </p:nvPr>
        </p:nvSpPr>
        <p:spPr>
          <a:xfrm>
            <a:off x="301752" y="1371600"/>
            <a:ext cx="4038600" cy="4681728"/>
          </a:xfrm>
        </p:spPr>
        <p:txBody>
          <a:bodyPr/>
          <a:lstStyle>
            <a:lvl1pPr>
              <a:defRPr sz="2500"/>
            </a:lvl1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contenido"/>
          <p:cNvSpPr>
            <a:spLocks noGrp="1"/>
          </p:cNvSpPr>
          <p:nvPr>
            <p:ph sz="half" idx="2"/>
          </p:nvPr>
        </p:nvSpPr>
        <p:spPr>
          <a:xfrm>
            <a:off x="4800600" y="1371600"/>
            <a:ext cx="4038600" cy="4681728"/>
          </a:xfrm>
        </p:spPr>
        <p:txBody>
          <a:bodyPr/>
          <a:lstStyle>
            <a:lvl1pPr>
              <a:defRPr sz="2500"/>
            </a:lvl1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1">
        <a:schemeClr val="bg2"/>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Rectángulo"/>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7" name="6 Marcador de fecha"/>
          <p:cNvSpPr>
            <a:spLocks noGrp="1"/>
          </p:cNvSpPr>
          <p:nvPr>
            <p:ph type="dt" sz="half" idx="10"/>
          </p:nvPr>
        </p:nvSpPr>
        <p:spPr/>
        <p:txBody>
          <a:bodyPr/>
          <a:lstStyle/>
          <a:p>
            <a:fld id="{5C669AF2-A18D-4AF1-A2E9-187210E47BBB}" type="datetimeFigureOut">
              <a:rPr lang="es-ES" smtClean="0"/>
              <a:t>13/06/2014</a:t>
            </a:fld>
            <a:endParaRPr lang="es-ES"/>
          </a:p>
        </p:txBody>
      </p:sp>
      <p:sp>
        <p:nvSpPr>
          <p:cNvPr id="8" name="7 Marcador de pie de página"/>
          <p:cNvSpPr>
            <a:spLocks noGrp="1"/>
          </p:cNvSpPr>
          <p:nvPr>
            <p:ph type="ftr" sz="quarter" idx="11"/>
          </p:nvPr>
        </p:nvSpPr>
        <p:spPr>
          <a:xfrm>
            <a:off x="304800" y="6409944"/>
            <a:ext cx="3581400" cy="365760"/>
          </a:xfrm>
        </p:spPr>
        <p:txBody>
          <a:bodyPr/>
          <a:lstStyle/>
          <a:p>
            <a:endParaRPr lang="es-ES"/>
          </a:p>
        </p:txBody>
      </p:sp>
      <p:sp>
        <p:nvSpPr>
          <p:cNvPr id="15" name="14 Conector recto"/>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Marcador de contenido"/>
          <p:cNvSpPr>
            <a:spLocks noGrp="1"/>
          </p:cNvSpPr>
          <p:nvPr>
            <p:ph sz="quarter" idx="2"/>
          </p:nvPr>
        </p:nvSpPr>
        <p:spPr>
          <a:xfrm>
            <a:off x="301752" y="2471383"/>
            <a:ext cx="4041648" cy="3818404"/>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6" name="25 Marcador de contenido"/>
          <p:cNvSpPr>
            <a:spLocks noGrp="1"/>
          </p:cNvSpPr>
          <p:nvPr>
            <p:ph sz="quarter" idx="4"/>
          </p:nvPr>
        </p:nvSpPr>
        <p:spPr>
          <a:xfrm>
            <a:off x="4800600" y="2471383"/>
            <a:ext cx="4038600" cy="382219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Elipse"/>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Elipse"/>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Marcador de número de diapositiva"/>
          <p:cNvSpPr>
            <a:spLocks noGrp="1"/>
          </p:cNvSpPr>
          <p:nvPr>
            <p:ph type="sldNum" sz="quarter" idx="12"/>
          </p:nvPr>
        </p:nvSpPr>
        <p:spPr>
          <a:xfrm>
            <a:off x="4343400" y="1042416"/>
            <a:ext cx="457200" cy="441325"/>
          </a:xfrm>
        </p:spPr>
        <p:txBody>
          <a:bodyPr/>
          <a:lstStyle>
            <a:lvl1pPr algn="ctr">
              <a:defRPr/>
            </a:lvl1pPr>
          </a:lstStyle>
          <a:p>
            <a:fld id="{F2159AD7-23AE-4361-9396-8A4749EB0F84}" type="slidenum">
              <a:rPr lang="es-ES" smtClean="0"/>
              <a:t>‹Nº›</a:t>
            </a:fld>
            <a:endParaRPr lang="es-ES"/>
          </a:p>
        </p:txBody>
      </p:sp>
      <p:sp>
        <p:nvSpPr>
          <p:cNvPr id="23" name="22 Título"/>
          <p:cNvSpPr>
            <a:spLocks noGrp="1"/>
          </p:cNvSpPr>
          <p:nvPr>
            <p:ph type="title"/>
          </p:nvPr>
        </p:nvSpPr>
        <p:spPr/>
        <p:txBody>
          <a:bodyPr rtlCol="0" anchor="b" anchorCtr="0"/>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5C669AF2-A18D-4AF1-A2E9-187210E47BBB}" type="datetimeFigureOut">
              <a:rPr lang="es-ES" smtClean="0"/>
              <a:t>13/06/2014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a:xfrm>
            <a:off x="4343400" y="1036020"/>
            <a:ext cx="457200" cy="441325"/>
          </a:xfrm>
        </p:spPr>
        <p:txBody>
          <a:bodyPr/>
          <a:lstStyle/>
          <a:p>
            <a:fld id="{F2159AD7-23AE-4361-9396-8A4749EB0F84}"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Rectángulo"/>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Marcador de fecha"/>
          <p:cNvSpPr>
            <a:spLocks noGrp="1"/>
          </p:cNvSpPr>
          <p:nvPr>
            <p:ph type="dt" sz="half" idx="10"/>
          </p:nvPr>
        </p:nvSpPr>
        <p:spPr/>
        <p:txBody>
          <a:bodyPr/>
          <a:lstStyle/>
          <a:p>
            <a:fld id="{5C669AF2-A18D-4AF1-A2E9-187210E47BBB}" type="datetimeFigureOut">
              <a:rPr lang="es-ES" smtClean="0"/>
              <a:t>13/06/2014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a:xfrm>
            <a:off x="4267200" y="6324600"/>
            <a:ext cx="609600" cy="441324"/>
          </a:xfrm>
        </p:spPr>
        <p:txBody>
          <a:bodyPr/>
          <a:lstStyle>
            <a:lvl1pPr>
              <a:defRPr>
                <a:solidFill>
                  <a:srgbClr val="FFFFFF"/>
                </a:solidFill>
              </a:defRPr>
            </a:lvl1pPr>
          </a:lstStyle>
          <a:p>
            <a:fld id="{F2159AD7-23AE-4361-9396-8A4749EB0F84}"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9" name="18 Rectángulo"/>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Conector recto"/>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Marcador de contenido"/>
          <p:cNvSpPr>
            <a:spLocks noGrp="1"/>
          </p:cNvSpPr>
          <p:nvPr>
            <p:ph sz="quarter" idx="1"/>
          </p:nvPr>
        </p:nvSpPr>
        <p:spPr>
          <a:xfrm>
            <a:off x="3124200" y="685800"/>
            <a:ext cx="5638800" cy="5410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F2159AD7-23AE-4361-9396-8A4749EB0F84}" type="slidenum">
              <a:rPr lang="es-ES" smtClean="0"/>
              <a:t>‹Nº›</a:t>
            </a:fld>
            <a:endParaRPr lang="es-ES"/>
          </a:p>
        </p:txBody>
      </p:sp>
      <p:sp>
        <p:nvSpPr>
          <p:cNvPr id="21" name="20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p:txBody>
          <a:bodyPr/>
          <a:lstStyle/>
          <a:p>
            <a:fld id="{5C669AF2-A18D-4AF1-A2E9-187210E47BBB}" type="datetimeFigureOut">
              <a:rPr lang="es-ES" smtClean="0"/>
              <a:t>13/06/2014</a:t>
            </a:fld>
            <a:endParaRPr lang="es-ES"/>
          </a:p>
        </p:txBody>
      </p:sp>
      <p:sp>
        <p:nvSpPr>
          <p:cNvPr id="6" name="5 Marcador de pie de página"/>
          <p:cNvSpPr>
            <a:spLocks noGrp="1"/>
          </p:cNvSpPr>
          <p:nvPr>
            <p:ph type="ftr" sz="quarter" idx="11"/>
          </p:nvPr>
        </p:nvSpPr>
        <p:spPr>
          <a:xfrm>
            <a:off x="301752" y="6410848"/>
            <a:ext cx="3383280" cy="365760"/>
          </a:xfrm>
        </p:spPr>
        <p:txBody>
          <a:bodyPr/>
          <a:lstStyle/>
          <a:p>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1" name="20 Conector recto"/>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Rectángulo"/>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Elipse"/>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371600" y="312738"/>
            <a:ext cx="457200" cy="441325"/>
          </a:xfrm>
        </p:spPr>
        <p:txBody>
          <a:bodyPr/>
          <a:lstStyle/>
          <a:p>
            <a:fld id="{F2159AD7-23AE-4361-9396-8A4749EB0F84}" type="slidenum">
              <a:rPr lang="es-ES" smtClean="0"/>
              <a:t>‹Nº›</a:t>
            </a:fld>
            <a:endParaRPr lang="es-ES"/>
          </a:p>
        </p:txBody>
      </p:sp>
      <p:sp>
        <p:nvSpPr>
          <p:cNvPr id="2" name="1 Título"/>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3000375" y="609600"/>
            <a:ext cx="5867400" cy="4267200"/>
          </a:xfrm>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22" name="21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a:xfrm>
            <a:off x="5788152" y="6404984"/>
            <a:ext cx="3044952" cy="365760"/>
          </a:xfrm>
        </p:spPr>
        <p:txBody>
          <a:bodyPr/>
          <a:lstStyle/>
          <a:p>
            <a:fld id="{5C669AF2-A18D-4AF1-A2E9-187210E47BBB}" type="datetimeFigureOut">
              <a:rPr lang="es-ES" smtClean="0"/>
              <a:t>13/06/2014</a:t>
            </a:fld>
            <a:endParaRPr lang="es-ES"/>
          </a:p>
        </p:txBody>
      </p:sp>
      <p:sp>
        <p:nvSpPr>
          <p:cNvPr id="6" name="5 Marcador de pie de página"/>
          <p:cNvSpPr>
            <a:spLocks noGrp="1"/>
          </p:cNvSpPr>
          <p:nvPr>
            <p:ph type="ftr" sz="quarter" idx="11"/>
          </p:nvPr>
        </p:nvSpPr>
        <p:spPr>
          <a:xfrm>
            <a:off x="301752" y="6410848"/>
            <a:ext cx="3584448" cy="365760"/>
          </a:xfrm>
        </p:spPr>
        <p:txBody>
          <a:bodyPr/>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Marcador de fecha"/>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C669AF2-A18D-4AF1-A2E9-187210E47BBB}" type="datetimeFigureOut">
              <a:rPr lang="es-ES" smtClean="0"/>
              <a:t>13/06/2014</a:t>
            </a:fld>
            <a:endParaRPr lang="es-ES"/>
          </a:p>
        </p:txBody>
      </p:sp>
      <p:sp>
        <p:nvSpPr>
          <p:cNvPr id="3" name="2 Marcador de pie de página"/>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s-ES"/>
          </a:p>
        </p:txBody>
      </p:sp>
      <p:sp>
        <p:nvSpPr>
          <p:cNvPr id="8" name="7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Conector recto"/>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Elipse"/>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Marcador de número de diapositiva"/>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F2159AD7-23AE-4361-9396-8A4749EB0F84}" type="slidenum">
              <a:rPr lang="es-ES" smtClean="0"/>
              <a:t>‹Nº›</a:t>
            </a:fld>
            <a:endParaRPr lang="es-ES"/>
          </a:p>
        </p:txBody>
      </p:sp>
      <p:sp>
        <p:nvSpPr>
          <p:cNvPr id="22" name="21 Marcador de título"/>
          <p:cNvSpPr>
            <a:spLocks noGrp="1"/>
          </p:cNvSpPr>
          <p:nvPr>
            <p:ph type="title"/>
          </p:nvPr>
        </p:nvSpPr>
        <p:spPr>
          <a:xfrm>
            <a:off x="301752" y="228600"/>
            <a:ext cx="8534400" cy="758952"/>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p:txBody>
          <a:bodyPr>
            <a:normAutofit/>
          </a:bodyPr>
          <a:lstStyle/>
          <a:p>
            <a:endParaRPr lang="es-ES" i="1" dirty="0" smtClean="0"/>
          </a:p>
          <a:p>
            <a:r>
              <a:rPr lang="es-ES" i="1" dirty="0" smtClean="0"/>
              <a:t>ENTIDADES URBANÍSTICAS DE CONSERVACIÓN</a:t>
            </a:r>
            <a:endParaRPr lang="es-ES" i="1" dirty="0"/>
          </a:p>
        </p:txBody>
      </p:sp>
      <p:sp>
        <p:nvSpPr>
          <p:cNvPr id="2" name="1 Título"/>
          <p:cNvSpPr>
            <a:spLocks noGrp="1"/>
          </p:cNvSpPr>
          <p:nvPr>
            <p:ph type="ctrTitle"/>
          </p:nvPr>
        </p:nvSpPr>
        <p:spPr/>
        <p:txBody>
          <a:bodyPr>
            <a:normAutofit fontScale="90000"/>
          </a:bodyPr>
          <a:lstStyle/>
          <a:p>
            <a:r>
              <a:rPr lang="es-ES" dirty="0" smtClean="0"/>
              <a:t>FUTURO Y RETOS DE LAS ENTIDADES DE GESTIÓN DE PARQUES EMPRESARIALES</a:t>
            </a:r>
            <a:endParaRPr lang="es-ES" dirty="0"/>
          </a:p>
        </p:txBody>
      </p:sp>
    </p:spTree>
    <p:extLst>
      <p:ext uri="{BB962C8B-B14F-4D97-AF65-F5344CB8AC3E}">
        <p14:creationId xmlns:p14="http://schemas.microsoft.com/office/powerpoint/2010/main" val="14877297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C.3: D.T. 10ª LVRAU</a:t>
            </a:r>
            <a:endParaRPr lang="es-ES" dirty="0"/>
          </a:p>
        </p:txBody>
      </p:sp>
      <p:sp>
        <p:nvSpPr>
          <p:cNvPr id="3" name="2 Marcador de contenido"/>
          <p:cNvSpPr>
            <a:spLocks noGrp="1"/>
          </p:cNvSpPr>
          <p:nvPr>
            <p:ph sz="quarter" idx="1"/>
          </p:nvPr>
        </p:nvSpPr>
        <p:spPr/>
        <p:txBody>
          <a:bodyPr>
            <a:normAutofit fontScale="85000" lnSpcReduction="10000"/>
          </a:bodyPr>
          <a:lstStyle/>
          <a:p>
            <a:pPr marL="0" indent="0" algn="just">
              <a:buNone/>
            </a:pPr>
            <a:r>
              <a:rPr lang="es-ES" dirty="0"/>
              <a:t>Disposición Transitoria 10ª Ley Valenciana Reguladora de la Actividad </a:t>
            </a:r>
            <a:r>
              <a:rPr lang="es-ES" dirty="0" smtClean="0"/>
              <a:t>Urbanística, </a:t>
            </a:r>
            <a:r>
              <a:rPr lang="es-ES" dirty="0" smtClean="0"/>
              <a:t>Régimen </a:t>
            </a:r>
            <a:r>
              <a:rPr lang="es-ES" dirty="0"/>
              <a:t>Transitorio de Entidades Urbanísticas de Conservación de la Urbanización: </a:t>
            </a:r>
            <a:r>
              <a:rPr lang="es-ES" b="1" dirty="0"/>
              <a:t>Las urbanizaciones cuya conservación estuviere legalmente encomendada a Entidades Urbanísticas de Conservación de la Urbanización seguirán sujetas al régimen jurídico vigente con anterioridad a esta Ley</a:t>
            </a:r>
            <a:r>
              <a:rPr lang="es-ES" dirty="0"/>
              <a:t>, sin que les sea de aplicación lo dispuesto en el artículo 79.1. Se podrán seguir constituyendo Entidades Urbanísticas de Conservación, en los términos que reglamentariamente se determinen, con motivo de la regularización de urbanizaciones clandestinas o irregulares, para que los costes de mantenimiento de las obras de urbanización correspondientes sean sufragados por los propietarios de las parcelas </a:t>
            </a:r>
            <a:r>
              <a:rPr lang="es-ES" dirty="0" smtClean="0"/>
              <a:t>afectadas.</a:t>
            </a:r>
            <a:endParaRPr lang="es-ES" dirty="0"/>
          </a:p>
        </p:txBody>
      </p:sp>
    </p:spTree>
    <p:extLst>
      <p:ext uri="{BB962C8B-B14F-4D97-AF65-F5344CB8AC3E}">
        <p14:creationId xmlns:p14="http://schemas.microsoft.com/office/powerpoint/2010/main" val="33566045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D. </a:t>
            </a:r>
            <a:r>
              <a:rPr lang="es-ES" i="1" dirty="0" smtClean="0"/>
              <a:t>El éxito de las EUC y su evolución</a:t>
            </a:r>
            <a:endParaRPr lang="es-ES" dirty="0"/>
          </a:p>
        </p:txBody>
      </p:sp>
      <p:sp>
        <p:nvSpPr>
          <p:cNvPr id="3" name="2 Marcador de contenido"/>
          <p:cNvSpPr>
            <a:spLocks noGrp="1"/>
          </p:cNvSpPr>
          <p:nvPr>
            <p:ph sz="quarter" idx="1"/>
          </p:nvPr>
        </p:nvSpPr>
        <p:spPr/>
        <p:txBody>
          <a:bodyPr>
            <a:normAutofit lnSpcReduction="10000"/>
          </a:bodyPr>
          <a:lstStyle/>
          <a:p>
            <a:r>
              <a:rPr lang="es-ES" dirty="0" smtClean="0"/>
              <a:t>La institución ha resultado un éxito. Las EUC perduran en el tiempo.</a:t>
            </a:r>
          </a:p>
          <a:p>
            <a:pPr marL="0" indent="0">
              <a:buNone/>
            </a:pPr>
            <a:endParaRPr lang="es-ES" dirty="0" smtClean="0"/>
          </a:p>
          <a:p>
            <a:r>
              <a:rPr lang="es-ES" dirty="0" smtClean="0"/>
              <a:t>Utilidad tanto para la administración municipal, como para el administrado.</a:t>
            </a:r>
          </a:p>
          <a:p>
            <a:endParaRPr lang="es-ES" dirty="0" smtClean="0"/>
          </a:p>
          <a:p>
            <a:r>
              <a:rPr lang="es-ES" dirty="0" smtClean="0"/>
              <a:t>Ventajas:</a:t>
            </a:r>
          </a:p>
          <a:p>
            <a:pPr marL="548640" lvl="2" indent="0">
              <a:buNone/>
            </a:pPr>
            <a:r>
              <a:rPr lang="es-ES" dirty="0" smtClean="0"/>
              <a:t>1.</a:t>
            </a:r>
            <a:r>
              <a:rPr lang="es-ES" dirty="0"/>
              <a:t>	Profesionalización de la gestión del parque empresarial.</a:t>
            </a:r>
          </a:p>
          <a:p>
            <a:pPr marL="548640" lvl="2" indent="0">
              <a:buNone/>
            </a:pPr>
            <a:r>
              <a:rPr lang="es-ES" dirty="0" smtClean="0"/>
              <a:t>2.</a:t>
            </a:r>
            <a:r>
              <a:rPr lang="es-ES" dirty="0"/>
              <a:t>	Gestión y mantenimiento de infraestructuras.</a:t>
            </a:r>
          </a:p>
          <a:p>
            <a:pPr marL="548640" lvl="2" indent="0">
              <a:buNone/>
            </a:pPr>
            <a:r>
              <a:rPr lang="es-ES" dirty="0" smtClean="0"/>
              <a:t>3.</a:t>
            </a:r>
            <a:r>
              <a:rPr lang="es-ES" dirty="0"/>
              <a:t>	La concentración empresarial favorece las condiciones de trabajo y la mejora de los servicios a las empresas.</a:t>
            </a:r>
          </a:p>
          <a:p>
            <a:pPr marL="548640" lvl="2" indent="0">
              <a:buNone/>
            </a:pPr>
            <a:endParaRPr lang="es-ES" dirty="0" smtClean="0"/>
          </a:p>
        </p:txBody>
      </p:sp>
    </p:spTree>
    <p:extLst>
      <p:ext uri="{BB962C8B-B14F-4D97-AF65-F5344CB8AC3E}">
        <p14:creationId xmlns:p14="http://schemas.microsoft.com/office/powerpoint/2010/main" val="1293541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D.1: </a:t>
            </a:r>
            <a:r>
              <a:rPr lang="es-ES" i="1" dirty="0" smtClean="0"/>
              <a:t>Ventajas</a:t>
            </a:r>
            <a:endParaRPr lang="es-ES" i="1" dirty="0"/>
          </a:p>
        </p:txBody>
      </p:sp>
      <p:sp>
        <p:nvSpPr>
          <p:cNvPr id="3" name="2 Marcador de contenido"/>
          <p:cNvSpPr>
            <a:spLocks noGrp="1"/>
          </p:cNvSpPr>
          <p:nvPr>
            <p:ph sz="quarter" idx="1"/>
          </p:nvPr>
        </p:nvSpPr>
        <p:spPr/>
        <p:txBody>
          <a:bodyPr>
            <a:normAutofit fontScale="92500" lnSpcReduction="20000"/>
          </a:bodyPr>
          <a:lstStyle/>
          <a:p>
            <a:pPr marL="0" lvl="0" indent="0">
              <a:buNone/>
            </a:pPr>
            <a:r>
              <a:rPr lang="es-ES" sz="2400" dirty="0" smtClean="0"/>
              <a:t>4. Contratación </a:t>
            </a:r>
            <a:r>
              <a:rPr lang="es-ES" sz="2400" dirty="0"/>
              <a:t>y gestión de servicios públicos por el órgano de dirección de la </a:t>
            </a:r>
            <a:r>
              <a:rPr lang="es-ES" sz="2400" dirty="0" smtClean="0"/>
              <a:t>EUC:</a:t>
            </a:r>
          </a:p>
          <a:p>
            <a:r>
              <a:rPr lang="es-ES" sz="2200" dirty="0" smtClean="0"/>
              <a:t>mayor </a:t>
            </a:r>
            <a:r>
              <a:rPr lang="es-ES" sz="2200" dirty="0"/>
              <a:t>cercanía con el administrado </a:t>
            </a:r>
          </a:p>
          <a:p>
            <a:r>
              <a:rPr lang="es-ES" sz="2200" dirty="0"/>
              <a:t>mejor conocimiento de sus necesidades </a:t>
            </a:r>
          </a:p>
          <a:p>
            <a:r>
              <a:rPr lang="es-ES" sz="2200" dirty="0"/>
              <a:t>mayor agilidad por no estar sujeto a los rígidos mecanismos previstos por la legislación reguladora de la actividad </a:t>
            </a:r>
            <a:r>
              <a:rPr lang="es-ES" sz="2200" dirty="0" smtClean="0"/>
              <a:t>municipal</a:t>
            </a:r>
          </a:p>
          <a:p>
            <a:endParaRPr lang="es-ES" sz="2200" dirty="0"/>
          </a:p>
          <a:p>
            <a:pPr marL="0" lvl="0" indent="0">
              <a:buNone/>
            </a:pPr>
            <a:r>
              <a:rPr lang="es-ES" sz="2400" dirty="0" smtClean="0"/>
              <a:t>5. Posibilidad </a:t>
            </a:r>
            <a:r>
              <a:rPr lang="es-ES" sz="2400" dirty="0"/>
              <a:t>de integración en la gestión de otros servicios no obligatorios para la corporación municipal:</a:t>
            </a:r>
          </a:p>
          <a:p>
            <a:pPr lvl="0"/>
            <a:r>
              <a:rPr lang="es-ES" sz="2400" dirty="0"/>
              <a:t>seguridad y vigilancia</a:t>
            </a:r>
          </a:p>
          <a:p>
            <a:pPr lvl="0"/>
            <a:r>
              <a:rPr lang="es-ES" sz="2400" dirty="0"/>
              <a:t>gestión informática</a:t>
            </a:r>
          </a:p>
          <a:p>
            <a:pPr lvl="0"/>
            <a:r>
              <a:rPr lang="es-ES" sz="2400" dirty="0"/>
              <a:t>centrales de compras</a:t>
            </a:r>
          </a:p>
          <a:p>
            <a:pPr lvl="0"/>
            <a:r>
              <a:rPr lang="es-ES" sz="2400" dirty="0"/>
              <a:t>relaciones </a:t>
            </a:r>
            <a:r>
              <a:rPr lang="es-ES" sz="2400" dirty="0" smtClean="0"/>
              <a:t>inter-empresariales</a:t>
            </a:r>
          </a:p>
          <a:p>
            <a:pPr lvl="0"/>
            <a:r>
              <a:rPr lang="es-ES" sz="2400" dirty="0" smtClean="0"/>
              <a:t>Etc.</a:t>
            </a:r>
            <a:endParaRPr lang="es-ES" sz="2400" dirty="0"/>
          </a:p>
          <a:p>
            <a:endParaRPr lang="es-ES" dirty="0"/>
          </a:p>
        </p:txBody>
      </p:sp>
    </p:spTree>
    <p:extLst>
      <p:ext uri="{BB962C8B-B14F-4D97-AF65-F5344CB8AC3E}">
        <p14:creationId xmlns:p14="http://schemas.microsoft.com/office/powerpoint/2010/main" val="9237369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D.1: </a:t>
            </a:r>
            <a:r>
              <a:rPr lang="es-ES" i="1" dirty="0" smtClean="0"/>
              <a:t>Ventajas</a:t>
            </a:r>
            <a:endParaRPr lang="es-ES" i="1" dirty="0"/>
          </a:p>
        </p:txBody>
      </p:sp>
      <p:sp>
        <p:nvSpPr>
          <p:cNvPr id="3" name="2 Marcador de contenido"/>
          <p:cNvSpPr>
            <a:spLocks noGrp="1"/>
          </p:cNvSpPr>
          <p:nvPr>
            <p:ph sz="quarter" idx="1"/>
          </p:nvPr>
        </p:nvSpPr>
        <p:spPr/>
        <p:txBody>
          <a:bodyPr>
            <a:normAutofit fontScale="92500" lnSpcReduction="10000"/>
          </a:bodyPr>
          <a:lstStyle/>
          <a:p>
            <a:pPr marL="0" lvl="0" indent="0">
              <a:buNone/>
            </a:pPr>
            <a:r>
              <a:rPr lang="es-ES" dirty="0" smtClean="0"/>
              <a:t>6. Fluidez </a:t>
            </a:r>
            <a:r>
              <a:rPr lang="es-ES" dirty="0"/>
              <a:t>en la relación entre el administrado y la corporación municipal –u otras </a:t>
            </a:r>
            <a:r>
              <a:rPr lang="es-ES" dirty="0" smtClean="0"/>
              <a:t>administraciones.</a:t>
            </a:r>
          </a:p>
          <a:p>
            <a:pPr marL="0" lvl="0" indent="0">
              <a:buNone/>
            </a:pPr>
            <a:endParaRPr lang="es-ES" dirty="0" smtClean="0"/>
          </a:p>
          <a:p>
            <a:pPr marL="0" lvl="0" indent="0">
              <a:buNone/>
            </a:pPr>
            <a:r>
              <a:rPr lang="es-ES" dirty="0" smtClean="0"/>
              <a:t>7. Fortalecimiento de </a:t>
            </a:r>
            <a:r>
              <a:rPr lang="es-ES" dirty="0"/>
              <a:t>la posición de la empresa en su relación con la </a:t>
            </a:r>
            <a:r>
              <a:rPr lang="es-ES" dirty="0" smtClean="0"/>
              <a:t>administración municipal, </a:t>
            </a:r>
            <a:r>
              <a:rPr lang="es-ES" dirty="0"/>
              <a:t>al unificar voces al tiempo que se aúna intereses</a:t>
            </a:r>
            <a:r>
              <a:rPr lang="es-ES" dirty="0" smtClean="0"/>
              <a:t>.</a:t>
            </a:r>
          </a:p>
          <a:p>
            <a:pPr marL="0" lvl="0" indent="0">
              <a:buNone/>
            </a:pPr>
            <a:endParaRPr lang="es-ES" dirty="0"/>
          </a:p>
          <a:p>
            <a:pPr marL="0" lvl="0" indent="0">
              <a:buNone/>
            </a:pPr>
            <a:r>
              <a:rPr lang="es-ES" dirty="0" smtClean="0"/>
              <a:t>8. Existencia de </a:t>
            </a:r>
            <a:r>
              <a:rPr lang="es-ES" dirty="0"/>
              <a:t>dos órdenes de trabajo conjunto Administración/Gestión de Parque Empresarial: </a:t>
            </a:r>
          </a:p>
          <a:p>
            <a:pPr lvl="0"/>
            <a:r>
              <a:rPr lang="es-ES" sz="2200" dirty="0" smtClean="0"/>
              <a:t>Configuración </a:t>
            </a:r>
            <a:r>
              <a:rPr lang="es-ES" sz="2200" dirty="0"/>
              <a:t>y diseño del propio </a:t>
            </a:r>
            <a:r>
              <a:rPr lang="es-ES" sz="2200" dirty="0" smtClean="0"/>
              <a:t>parque. Reorganización </a:t>
            </a:r>
            <a:r>
              <a:rPr lang="es-ES" sz="2200" dirty="0"/>
              <a:t>de los espacios y modificación de usos de suelo cuando fuera </a:t>
            </a:r>
            <a:r>
              <a:rPr lang="es-ES" sz="2200" dirty="0" smtClean="0"/>
              <a:t>necesario, </a:t>
            </a:r>
            <a:endParaRPr lang="es-ES" sz="2200" dirty="0"/>
          </a:p>
          <a:p>
            <a:pPr lvl="0"/>
            <a:r>
              <a:rPr lang="es-ES" sz="2200" dirty="0" smtClean="0"/>
              <a:t>Gestión </a:t>
            </a:r>
            <a:r>
              <a:rPr lang="es-ES" sz="2200" dirty="0"/>
              <a:t>de </a:t>
            </a:r>
            <a:r>
              <a:rPr lang="es-ES" sz="2200" dirty="0" smtClean="0"/>
              <a:t>servicios </a:t>
            </a:r>
            <a:r>
              <a:rPr lang="es-ES" sz="2200" dirty="0"/>
              <a:t>necesarios para el </a:t>
            </a:r>
            <a:r>
              <a:rPr lang="es-ES" sz="2200" dirty="0" smtClean="0"/>
              <a:t>parque.</a:t>
            </a:r>
            <a:endParaRPr lang="es-ES" sz="2200" dirty="0"/>
          </a:p>
          <a:p>
            <a:endParaRPr lang="es-ES" dirty="0"/>
          </a:p>
        </p:txBody>
      </p:sp>
    </p:spTree>
    <p:extLst>
      <p:ext uri="{BB962C8B-B14F-4D97-AF65-F5344CB8AC3E}">
        <p14:creationId xmlns:p14="http://schemas.microsoft.com/office/powerpoint/2010/main" val="14776239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i="1" dirty="0" smtClean="0"/>
              <a:t>CONCLUSIÓN</a:t>
            </a:r>
            <a:endParaRPr lang="es-ES" i="1" dirty="0"/>
          </a:p>
        </p:txBody>
      </p:sp>
      <p:sp>
        <p:nvSpPr>
          <p:cNvPr id="3" name="2 Marcador de contenido"/>
          <p:cNvSpPr>
            <a:spLocks noGrp="1"/>
          </p:cNvSpPr>
          <p:nvPr>
            <p:ph sz="quarter" idx="1"/>
          </p:nvPr>
        </p:nvSpPr>
        <p:spPr/>
        <p:txBody>
          <a:bodyPr>
            <a:normAutofit fontScale="92500" lnSpcReduction="20000"/>
          </a:bodyPr>
          <a:lstStyle/>
          <a:p>
            <a:r>
              <a:rPr lang="es-ES" dirty="0" smtClean="0"/>
              <a:t>El éxito de la EUC debe llevar a una </a:t>
            </a:r>
            <a:r>
              <a:rPr lang="es-ES" dirty="0" smtClean="0"/>
              <a:t>más exhaustiva regulación </a:t>
            </a:r>
            <a:r>
              <a:rPr lang="es-ES" dirty="0" smtClean="0"/>
              <a:t>legal.</a:t>
            </a:r>
          </a:p>
          <a:p>
            <a:r>
              <a:rPr lang="es-ES" dirty="0" smtClean="0"/>
              <a:t>Es acorde con el espíritu del legislador </a:t>
            </a:r>
            <a:r>
              <a:rPr lang="es-ES" dirty="0" smtClean="0"/>
              <a:t>nacional en </a:t>
            </a:r>
            <a:r>
              <a:rPr lang="es-ES" dirty="0" smtClean="0"/>
              <a:t>la regulación del ejercicio de competencias municipales (</a:t>
            </a:r>
            <a:r>
              <a:rPr lang="es-ES" dirty="0" smtClean="0"/>
              <a:t>Preámbulo de la LRBRL, en que se recoge la premisa de que la cercanía al administrado incide en su mayor satisfacción).</a:t>
            </a:r>
            <a:endParaRPr lang="es-ES" dirty="0" smtClean="0"/>
          </a:p>
          <a:p>
            <a:r>
              <a:rPr lang="es-ES" dirty="0" smtClean="0"/>
              <a:t>Aproxima al </a:t>
            </a:r>
            <a:r>
              <a:rPr lang="es-ES" dirty="0" smtClean="0"/>
              <a:t>administrado </a:t>
            </a:r>
            <a:r>
              <a:rPr lang="es-ES" dirty="0" smtClean="0"/>
              <a:t>y al encargado de la </a:t>
            </a:r>
            <a:r>
              <a:rPr lang="es-ES" dirty="0" smtClean="0"/>
              <a:t>prestación de servicios básicos, </a:t>
            </a:r>
            <a:r>
              <a:rPr lang="es-ES" dirty="0" smtClean="0"/>
              <a:t>con lo que permite </a:t>
            </a:r>
            <a:r>
              <a:rPr lang="es-ES" dirty="0" smtClean="0"/>
              <a:t>una mayor satisfacción de aquél.</a:t>
            </a:r>
          </a:p>
          <a:p>
            <a:r>
              <a:rPr lang="es-ES" dirty="0" smtClean="0"/>
              <a:t>Reto: conciliar esta figura con el derecho de asociación en su vertiente negativa</a:t>
            </a:r>
            <a:r>
              <a:rPr lang="es-ES" dirty="0" smtClean="0"/>
              <a:t>, consagrado en el art. 22 de las Constitución Española,</a:t>
            </a:r>
            <a:endParaRPr lang="es-ES" dirty="0"/>
          </a:p>
        </p:txBody>
      </p:sp>
    </p:spTree>
    <p:extLst>
      <p:ext uri="{BB962C8B-B14F-4D97-AF65-F5344CB8AC3E}">
        <p14:creationId xmlns:p14="http://schemas.microsoft.com/office/powerpoint/2010/main" val="2747377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01752" y="116632"/>
            <a:ext cx="8534400" cy="870920"/>
          </a:xfrm>
        </p:spPr>
        <p:txBody>
          <a:bodyPr>
            <a:normAutofit fontScale="90000"/>
          </a:bodyPr>
          <a:lstStyle/>
          <a:p>
            <a:r>
              <a:rPr lang="es-ES" i="1" dirty="0" smtClean="0"/>
              <a:t>A.     EUC: justificación jurídica de su existencia</a:t>
            </a:r>
            <a:endParaRPr lang="es-ES" i="1" dirty="0"/>
          </a:p>
        </p:txBody>
      </p:sp>
      <p:sp>
        <p:nvSpPr>
          <p:cNvPr id="3" name="2 Marcador de contenido"/>
          <p:cNvSpPr>
            <a:spLocks noGrp="1"/>
          </p:cNvSpPr>
          <p:nvPr>
            <p:ph sz="quarter" idx="1"/>
          </p:nvPr>
        </p:nvSpPr>
        <p:spPr/>
        <p:txBody>
          <a:bodyPr>
            <a:normAutofit fontScale="92500" lnSpcReduction="10000"/>
          </a:bodyPr>
          <a:lstStyle/>
          <a:p>
            <a:endParaRPr lang="es-ES" dirty="0" smtClean="0"/>
          </a:p>
          <a:p>
            <a:pPr marL="514350" indent="-514350">
              <a:buFont typeface="+mj-lt"/>
              <a:buAutoNum type="arabicPeriod"/>
            </a:pPr>
            <a:r>
              <a:rPr lang="es-ES" dirty="0" smtClean="0"/>
              <a:t>Mecanismo de la legislación urbanística para la asistencia al administrado antes de la entrega de la urbanización.</a:t>
            </a:r>
          </a:p>
          <a:p>
            <a:pPr marL="514350" indent="-514350">
              <a:buFont typeface="+mj-lt"/>
              <a:buAutoNum type="arabicPeriod"/>
            </a:pPr>
            <a:endParaRPr lang="es-ES" dirty="0" smtClean="0"/>
          </a:p>
          <a:p>
            <a:pPr marL="514350" indent="-514350">
              <a:buFont typeface="+mj-lt"/>
              <a:buAutoNum type="arabicPeriod"/>
            </a:pPr>
            <a:r>
              <a:rPr lang="es-ES" dirty="0" smtClean="0"/>
              <a:t>Como Entidad Urbanística Colaboradora, suple la función de la administración en la prestación de servicios públicos hasta que ésta pueda o deba hacerse cargo de los mismos.</a:t>
            </a:r>
          </a:p>
          <a:p>
            <a:pPr marL="0" indent="0">
              <a:buNone/>
            </a:pPr>
            <a:endParaRPr lang="es-ES" dirty="0" smtClean="0"/>
          </a:p>
          <a:p>
            <a:pPr marL="514350" indent="-514350">
              <a:buFont typeface="+mj-lt"/>
              <a:buAutoNum type="arabicPeriod"/>
            </a:pPr>
            <a:r>
              <a:rPr lang="es-ES" dirty="0" smtClean="0"/>
              <a:t>Clara vocación transitoria y provisional.</a:t>
            </a:r>
            <a:endParaRPr lang="es-ES" dirty="0"/>
          </a:p>
        </p:txBody>
      </p:sp>
    </p:spTree>
    <p:extLst>
      <p:ext uri="{BB962C8B-B14F-4D97-AF65-F5344CB8AC3E}">
        <p14:creationId xmlns:p14="http://schemas.microsoft.com/office/powerpoint/2010/main" val="2741753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B. </a:t>
            </a:r>
            <a:r>
              <a:rPr lang="es-ES" i="1" dirty="0" smtClean="0"/>
              <a:t>Naturaleza y competencias</a:t>
            </a:r>
            <a:endParaRPr lang="es-ES" i="1" dirty="0"/>
          </a:p>
        </p:txBody>
      </p:sp>
      <p:sp>
        <p:nvSpPr>
          <p:cNvPr id="3" name="2 Marcador de contenido"/>
          <p:cNvSpPr>
            <a:spLocks noGrp="1"/>
          </p:cNvSpPr>
          <p:nvPr>
            <p:ph sz="quarter" idx="1"/>
          </p:nvPr>
        </p:nvSpPr>
        <p:spPr/>
        <p:txBody>
          <a:bodyPr/>
          <a:lstStyle/>
          <a:p>
            <a:pPr marL="514350" indent="-514350">
              <a:buFont typeface="+mj-lt"/>
              <a:buAutoNum type="arabicPeriod"/>
            </a:pPr>
            <a:r>
              <a:rPr lang="es-ES" dirty="0" smtClean="0"/>
              <a:t>Carácter administrativo. Dependencia de la </a:t>
            </a:r>
            <a:r>
              <a:rPr lang="es-ES" dirty="0" smtClean="0"/>
              <a:t>Administración y sujeción al Derecho Administrativo.</a:t>
            </a:r>
            <a:endParaRPr lang="es-ES" dirty="0" smtClean="0"/>
          </a:p>
          <a:p>
            <a:pPr marL="514350" indent="-514350">
              <a:buFont typeface="+mj-lt"/>
              <a:buAutoNum type="arabicPeriod"/>
            </a:pPr>
            <a:endParaRPr lang="es-ES" dirty="0" smtClean="0"/>
          </a:p>
          <a:p>
            <a:pPr marL="514350" indent="-514350">
              <a:buFont typeface="+mj-lt"/>
              <a:buAutoNum type="arabicPeriod"/>
            </a:pPr>
            <a:r>
              <a:rPr lang="es-ES" dirty="0" smtClean="0"/>
              <a:t>Competencias/obligaciones </a:t>
            </a:r>
            <a:r>
              <a:rPr lang="es-ES" dirty="0" smtClean="0"/>
              <a:t>del </a:t>
            </a:r>
            <a:r>
              <a:rPr lang="es-ES" dirty="0" smtClean="0"/>
              <a:t>Ayuntamiento por LRBRL (art. 26).</a:t>
            </a:r>
            <a:endParaRPr lang="es-ES" dirty="0" smtClean="0"/>
          </a:p>
          <a:p>
            <a:pPr marL="514350" indent="-514350">
              <a:buFont typeface="+mj-lt"/>
              <a:buAutoNum type="arabicPeriod"/>
            </a:pPr>
            <a:endParaRPr lang="es-ES" dirty="0" smtClean="0"/>
          </a:p>
          <a:p>
            <a:pPr marL="514350" indent="-514350">
              <a:buFont typeface="+mj-lt"/>
              <a:buAutoNum type="arabicPeriod"/>
            </a:pPr>
            <a:r>
              <a:rPr lang="es-ES" dirty="0" smtClean="0"/>
              <a:t>Competencias que puede llegar a asumir </a:t>
            </a:r>
            <a:r>
              <a:rPr lang="es-ES" dirty="0" smtClean="0"/>
              <a:t>las EUC por </a:t>
            </a:r>
            <a:r>
              <a:rPr lang="es-ES" dirty="0" smtClean="0"/>
              <a:t>delegación del Ayuntamiento.</a:t>
            </a:r>
            <a:endParaRPr lang="es-ES" dirty="0"/>
          </a:p>
        </p:txBody>
      </p:sp>
    </p:spTree>
    <p:extLst>
      <p:ext uri="{BB962C8B-B14F-4D97-AF65-F5344CB8AC3E}">
        <p14:creationId xmlns:p14="http://schemas.microsoft.com/office/powerpoint/2010/main" val="207058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B.1: Carácter administrativo</a:t>
            </a:r>
            <a:endParaRPr lang="es-ES" dirty="0"/>
          </a:p>
        </p:txBody>
      </p:sp>
      <p:sp>
        <p:nvSpPr>
          <p:cNvPr id="3" name="2 Marcador de contenido"/>
          <p:cNvSpPr>
            <a:spLocks noGrp="1"/>
          </p:cNvSpPr>
          <p:nvPr>
            <p:ph sz="quarter" idx="1"/>
          </p:nvPr>
        </p:nvSpPr>
        <p:spPr/>
        <p:txBody>
          <a:bodyPr>
            <a:normAutofit fontScale="92500"/>
          </a:bodyPr>
          <a:lstStyle/>
          <a:p>
            <a:r>
              <a:rPr lang="es-ES" dirty="0" smtClean="0"/>
              <a:t>Adquieren personalidad jurídica con la inscripción en el Registro de Entidades Urbanísticas Colaboradoras.</a:t>
            </a:r>
          </a:p>
          <a:p>
            <a:pPr marL="0" indent="0">
              <a:buNone/>
            </a:pPr>
            <a:endParaRPr lang="es-ES" dirty="0" smtClean="0"/>
          </a:p>
          <a:p>
            <a:r>
              <a:rPr lang="es-ES" dirty="0"/>
              <a:t>La constitución de las Entidades urbanísticas colaboradoras, así como sus Estatutos, habrán de ser aprobados por la Administración urbanística actuante</a:t>
            </a:r>
            <a:r>
              <a:rPr lang="es-ES" dirty="0" smtClean="0"/>
              <a:t>.</a:t>
            </a:r>
          </a:p>
          <a:p>
            <a:pPr marL="0" indent="0">
              <a:buNone/>
            </a:pPr>
            <a:endParaRPr lang="es-ES" dirty="0"/>
          </a:p>
          <a:p>
            <a:r>
              <a:rPr lang="es-ES" dirty="0" smtClean="0"/>
              <a:t>Pierden este carácter cuando realizan otras </a:t>
            </a:r>
            <a:r>
              <a:rPr lang="es-ES" dirty="0" smtClean="0"/>
              <a:t>funciones (contratación con entidades de Derecho Privado: bancos, empresas de vigilancia, etc.).</a:t>
            </a:r>
            <a:endParaRPr lang="es-ES" dirty="0"/>
          </a:p>
        </p:txBody>
      </p:sp>
    </p:spTree>
    <p:extLst>
      <p:ext uri="{BB962C8B-B14F-4D97-AF65-F5344CB8AC3E}">
        <p14:creationId xmlns:p14="http://schemas.microsoft.com/office/powerpoint/2010/main" val="258377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dirty="0" smtClean="0"/>
              <a:t>B.2: Competencias/obligaciones municipales</a:t>
            </a:r>
            <a:endParaRPr lang="es-ES" dirty="0"/>
          </a:p>
        </p:txBody>
      </p:sp>
      <p:sp>
        <p:nvSpPr>
          <p:cNvPr id="3" name="2 Marcador de contenido"/>
          <p:cNvSpPr>
            <a:spLocks noGrp="1"/>
          </p:cNvSpPr>
          <p:nvPr>
            <p:ph sz="quarter" idx="1"/>
          </p:nvPr>
        </p:nvSpPr>
        <p:spPr/>
        <p:txBody>
          <a:bodyPr>
            <a:normAutofit fontScale="25000" lnSpcReduction="20000"/>
          </a:bodyPr>
          <a:lstStyle/>
          <a:p>
            <a:r>
              <a:rPr lang="es-ES" sz="8000" dirty="0" smtClean="0"/>
              <a:t>Varían en función de la población del municipio.</a:t>
            </a:r>
          </a:p>
          <a:p>
            <a:pPr marL="0" indent="0">
              <a:buNone/>
            </a:pPr>
            <a:endParaRPr lang="es-ES" sz="8000" dirty="0" smtClean="0"/>
          </a:p>
          <a:p>
            <a:pPr marL="0" indent="0">
              <a:buNone/>
            </a:pPr>
            <a:r>
              <a:rPr lang="es-ES" sz="8000" dirty="0" smtClean="0"/>
              <a:t>a) En </a:t>
            </a:r>
            <a:r>
              <a:rPr lang="es-ES" sz="8000" dirty="0"/>
              <a:t>todos los Municipios: alumbrado público, cementerio, recogida de residuos, limpieza viaria, abastecimiento domiciliario de agua potable, alcantarillado, acceso a los núcleos de población y pavimentación de las vías públicas. </a:t>
            </a:r>
            <a:endParaRPr lang="es-ES" sz="8000" dirty="0" smtClean="0"/>
          </a:p>
          <a:p>
            <a:pPr marL="514350" indent="-514350">
              <a:buAutoNum type="alphaLcParenR"/>
            </a:pPr>
            <a:endParaRPr lang="es-ES" sz="8000" dirty="0"/>
          </a:p>
          <a:p>
            <a:pPr marL="0" indent="0">
              <a:buNone/>
            </a:pPr>
            <a:r>
              <a:rPr lang="es-ES" sz="8000" dirty="0"/>
              <a:t>b) </a:t>
            </a:r>
            <a:r>
              <a:rPr lang="es-ES" sz="8000" dirty="0" smtClean="0"/>
              <a:t>Población </a:t>
            </a:r>
            <a:r>
              <a:rPr lang="es-ES" sz="8000" dirty="0"/>
              <a:t>superior a 5.000 </a:t>
            </a:r>
            <a:r>
              <a:rPr lang="es-ES" sz="8000" dirty="0" smtClean="0"/>
              <a:t>habitantes. Además</a:t>
            </a:r>
            <a:r>
              <a:rPr lang="es-ES" sz="8000" dirty="0"/>
              <a:t>: parque público, biblioteca pública y tratamiento de residuos. </a:t>
            </a:r>
            <a:endParaRPr lang="es-ES" sz="8000" dirty="0" smtClean="0"/>
          </a:p>
          <a:p>
            <a:pPr marL="0" indent="0">
              <a:buNone/>
            </a:pPr>
            <a:endParaRPr lang="es-ES" sz="8000" dirty="0"/>
          </a:p>
          <a:p>
            <a:pPr marL="0" indent="0">
              <a:buNone/>
            </a:pPr>
            <a:r>
              <a:rPr lang="es-ES" sz="8000" dirty="0"/>
              <a:t>c) </a:t>
            </a:r>
            <a:r>
              <a:rPr lang="es-ES" sz="8000" dirty="0" smtClean="0"/>
              <a:t>Población </a:t>
            </a:r>
            <a:r>
              <a:rPr lang="es-ES" sz="8000" dirty="0"/>
              <a:t>superior a 20.000 </a:t>
            </a:r>
            <a:r>
              <a:rPr lang="es-ES" sz="8000" dirty="0" smtClean="0"/>
              <a:t>habitantes. Además</a:t>
            </a:r>
            <a:r>
              <a:rPr lang="es-ES" sz="8000" dirty="0"/>
              <a:t>: protección civil, evaluación e información de situaciones de necesidad social y </a:t>
            </a:r>
            <a:r>
              <a:rPr lang="es-ES" sz="8000" dirty="0" smtClean="0"/>
              <a:t>atención </a:t>
            </a:r>
            <a:r>
              <a:rPr lang="es-ES" sz="8000" dirty="0"/>
              <a:t>inmediata a personas en situación o riesgo de exclusión social, prevención y extinción de incendios e instalaciones deportivas de uso público</a:t>
            </a:r>
            <a:r>
              <a:rPr lang="es-ES" sz="8000" dirty="0" smtClean="0"/>
              <a:t>.</a:t>
            </a:r>
          </a:p>
          <a:p>
            <a:pPr marL="0" indent="0">
              <a:buNone/>
            </a:pPr>
            <a:r>
              <a:rPr lang="es-ES" sz="8000" dirty="0" smtClean="0"/>
              <a:t> </a:t>
            </a:r>
            <a:endParaRPr lang="es-ES" sz="8000" dirty="0"/>
          </a:p>
          <a:p>
            <a:pPr marL="0" indent="0">
              <a:buNone/>
            </a:pPr>
            <a:r>
              <a:rPr lang="es-ES" sz="8000" dirty="0"/>
              <a:t>d) </a:t>
            </a:r>
            <a:r>
              <a:rPr lang="es-ES" sz="8000" dirty="0" smtClean="0"/>
              <a:t>Población </a:t>
            </a:r>
            <a:r>
              <a:rPr lang="es-ES" sz="8000" dirty="0"/>
              <a:t>superior a 50.000 </a:t>
            </a:r>
            <a:r>
              <a:rPr lang="es-ES" sz="8000" dirty="0" smtClean="0"/>
              <a:t>habitantes. Además</a:t>
            </a:r>
            <a:r>
              <a:rPr lang="es-ES" sz="8000" dirty="0"/>
              <a:t>: transporte colectivo urbano de viajeros y medio ambiente urbano.</a:t>
            </a:r>
          </a:p>
          <a:p>
            <a:endParaRPr lang="es-ES" dirty="0"/>
          </a:p>
        </p:txBody>
      </p:sp>
    </p:spTree>
    <p:extLst>
      <p:ext uri="{BB962C8B-B14F-4D97-AF65-F5344CB8AC3E}">
        <p14:creationId xmlns:p14="http://schemas.microsoft.com/office/powerpoint/2010/main" val="3501318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B.3: Competencias delegables en la EUC</a:t>
            </a:r>
            <a:endParaRPr lang="es-ES" dirty="0"/>
          </a:p>
        </p:txBody>
      </p:sp>
      <p:sp>
        <p:nvSpPr>
          <p:cNvPr id="3" name="2 Marcador de contenido"/>
          <p:cNvSpPr>
            <a:spLocks noGrp="1"/>
          </p:cNvSpPr>
          <p:nvPr>
            <p:ph sz="quarter" idx="1"/>
          </p:nvPr>
        </p:nvSpPr>
        <p:spPr/>
        <p:txBody>
          <a:bodyPr>
            <a:normAutofit lnSpcReduction="10000"/>
          </a:bodyPr>
          <a:lstStyle/>
          <a:p>
            <a:r>
              <a:rPr lang="es-ES" dirty="0" smtClean="0"/>
              <a:t>Conservación </a:t>
            </a:r>
            <a:r>
              <a:rPr lang="es-ES" dirty="0"/>
              <a:t>de las obras de </a:t>
            </a:r>
            <a:r>
              <a:rPr lang="es-ES" dirty="0" smtClean="0"/>
              <a:t>urbanización bajo las directrices del Ayuntamiento.</a:t>
            </a:r>
          </a:p>
          <a:p>
            <a:pPr marL="548640" lvl="2" indent="0">
              <a:buNone/>
            </a:pPr>
            <a:r>
              <a:rPr lang="es-ES" sz="2400" dirty="0" smtClean="0"/>
              <a:t>Viales/accesos</a:t>
            </a:r>
          </a:p>
          <a:p>
            <a:pPr marL="548640" lvl="2" indent="0">
              <a:buNone/>
            </a:pPr>
            <a:r>
              <a:rPr lang="es-ES" sz="2400" dirty="0" smtClean="0"/>
              <a:t>Jardines/parques</a:t>
            </a:r>
          </a:p>
          <a:p>
            <a:pPr marL="548640" lvl="2" indent="0">
              <a:buNone/>
            </a:pPr>
            <a:endParaRPr lang="es-ES" dirty="0" smtClean="0"/>
          </a:p>
          <a:p>
            <a:r>
              <a:rPr lang="es-ES" dirty="0" smtClean="0"/>
              <a:t>Mantenimiento </a:t>
            </a:r>
            <a:r>
              <a:rPr lang="es-ES" dirty="0"/>
              <a:t>de las dotaciones e instalaciones de los servicios </a:t>
            </a:r>
            <a:r>
              <a:rPr lang="es-ES" dirty="0" smtClean="0"/>
              <a:t>públicos. Ejemplos:</a:t>
            </a:r>
          </a:p>
          <a:p>
            <a:pPr marL="548640" lvl="2" indent="0">
              <a:buNone/>
            </a:pPr>
            <a:r>
              <a:rPr lang="es-ES" dirty="0" smtClean="0">
                <a:solidFill>
                  <a:schemeClr val="tx1"/>
                </a:solidFill>
              </a:rPr>
              <a:t>Instalaciones de suministro </a:t>
            </a:r>
            <a:r>
              <a:rPr lang="es-ES" dirty="0">
                <a:solidFill>
                  <a:schemeClr val="tx1"/>
                </a:solidFill>
              </a:rPr>
              <a:t>de </a:t>
            </a:r>
            <a:r>
              <a:rPr lang="es-ES" dirty="0" smtClean="0">
                <a:solidFill>
                  <a:schemeClr val="tx1"/>
                </a:solidFill>
              </a:rPr>
              <a:t>servicios </a:t>
            </a:r>
            <a:r>
              <a:rPr lang="es-ES" dirty="0">
                <a:solidFill>
                  <a:schemeClr val="tx1"/>
                </a:solidFill>
              </a:rPr>
              <a:t>generales de abastecimiento de agua potable, energía eléctrica y alumbrado público, que podrán contratarse por la Entidad con empresas suministradoras</a:t>
            </a:r>
            <a:r>
              <a:rPr lang="es-ES" dirty="0" smtClean="0">
                <a:solidFill>
                  <a:schemeClr val="tx1"/>
                </a:solidFill>
              </a:rPr>
              <a:t>.</a:t>
            </a:r>
            <a:endParaRPr lang="es-ES" dirty="0">
              <a:solidFill>
                <a:schemeClr val="tx1"/>
              </a:solidFill>
            </a:endParaRPr>
          </a:p>
          <a:p>
            <a:pPr marL="548640" lvl="2" indent="0">
              <a:buNone/>
            </a:pPr>
            <a:r>
              <a:rPr lang="es-ES" dirty="0" smtClean="0">
                <a:solidFill>
                  <a:schemeClr val="tx1"/>
                </a:solidFill>
              </a:rPr>
              <a:t>Instalaciones del servicio </a:t>
            </a:r>
            <a:r>
              <a:rPr lang="es-ES" dirty="0">
                <a:solidFill>
                  <a:schemeClr val="tx1"/>
                </a:solidFill>
              </a:rPr>
              <a:t>general de evacuación y depuración de aguas residuales, con igual facultad.</a:t>
            </a:r>
          </a:p>
          <a:p>
            <a:pPr lvl="1"/>
            <a:endParaRPr lang="es-ES" dirty="0"/>
          </a:p>
        </p:txBody>
      </p:sp>
    </p:spTree>
    <p:extLst>
      <p:ext uri="{BB962C8B-B14F-4D97-AF65-F5344CB8AC3E}">
        <p14:creationId xmlns:p14="http://schemas.microsoft.com/office/powerpoint/2010/main" val="4002060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 </a:t>
            </a:r>
            <a:r>
              <a:rPr lang="es-ES" i="1" dirty="0" smtClean="0"/>
              <a:t>Obligatoriedad de pertenencia</a:t>
            </a:r>
            <a:endParaRPr lang="es-ES" dirty="0"/>
          </a:p>
        </p:txBody>
      </p:sp>
      <p:sp>
        <p:nvSpPr>
          <p:cNvPr id="3" name="2 Marcador de contenido"/>
          <p:cNvSpPr>
            <a:spLocks noGrp="1"/>
          </p:cNvSpPr>
          <p:nvPr>
            <p:ph sz="quarter" idx="1"/>
          </p:nvPr>
        </p:nvSpPr>
        <p:spPr/>
        <p:txBody>
          <a:bodyPr/>
          <a:lstStyle/>
          <a:p>
            <a:pPr algn="just"/>
            <a:r>
              <a:rPr lang="es-ES" dirty="0"/>
              <a:t>Los </a:t>
            </a:r>
            <a:r>
              <a:rPr lang="es-ES" dirty="0" err="1"/>
              <a:t>arts</a:t>
            </a:r>
            <a:r>
              <a:rPr lang="es-ES" dirty="0"/>
              <a:t> 25.3 y 68.2 Reglamento de Gestión Urbanística (Real Decreto 3288/1978, de 25 de agosto, por el que se aprueba el Reglamento de Gestión Urbanística para el desarrollo y aplicación de la Ley sobre régimen del Suelo y Ordenación Urbana) regulan estas EUC, y decretan la obligatoriedad de la pertenencia a las mismas</a:t>
            </a:r>
            <a:r>
              <a:rPr lang="es-ES" dirty="0" smtClean="0"/>
              <a:t>.</a:t>
            </a:r>
          </a:p>
          <a:p>
            <a:pPr algn="just"/>
            <a:r>
              <a:rPr lang="es-ES" dirty="0" smtClean="0"/>
              <a:t>Los propietarios titulares de derechos en áreas afectas a EUC participarán obligatoriamente, en función de la participación que se establezca,</a:t>
            </a:r>
            <a:endParaRPr lang="es-ES" dirty="0"/>
          </a:p>
        </p:txBody>
      </p:sp>
    </p:spTree>
    <p:extLst>
      <p:ext uri="{BB962C8B-B14F-4D97-AF65-F5344CB8AC3E}">
        <p14:creationId xmlns:p14="http://schemas.microsoft.com/office/powerpoint/2010/main" val="42242207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C.1: art. 25.3 RGU</a:t>
            </a:r>
            <a:endParaRPr lang="es-ES" dirty="0"/>
          </a:p>
        </p:txBody>
      </p:sp>
      <p:sp>
        <p:nvSpPr>
          <p:cNvPr id="3" name="2 Marcador de contenido"/>
          <p:cNvSpPr>
            <a:spLocks noGrp="1"/>
          </p:cNvSpPr>
          <p:nvPr>
            <p:ph sz="quarter" idx="1"/>
          </p:nvPr>
        </p:nvSpPr>
        <p:spPr/>
        <p:txBody>
          <a:bodyPr>
            <a:normAutofit lnSpcReduction="10000"/>
          </a:bodyPr>
          <a:lstStyle/>
          <a:p>
            <a:pPr algn="just"/>
            <a:r>
              <a:rPr lang="es-ES" dirty="0" smtClean="0"/>
              <a:t>Será </a:t>
            </a:r>
            <a:r>
              <a:rPr lang="es-ES" dirty="0"/>
              <a:t>obligatoria la constitución de una Entidad de conservación siempre que el deber de conservación de las obras de urbanización recaiga sobre los propietarios comprendidos en un polígono o unidad de actuación en virtud de las determinaciones del Plan de ordenación o bases del programa de actuación urbanística o resulte expresamente de disposiciones legales. En tales supuestos, </a:t>
            </a:r>
            <a:r>
              <a:rPr lang="es-ES" b="1" dirty="0"/>
              <a:t>la pertenencia a la Entidad de conservación será obligatoria para todos los propietarios comprendidos en su ámbito territorial</a:t>
            </a:r>
            <a:r>
              <a:rPr lang="es-ES" dirty="0"/>
              <a:t>.</a:t>
            </a:r>
          </a:p>
        </p:txBody>
      </p:sp>
    </p:spTree>
    <p:extLst>
      <p:ext uri="{BB962C8B-B14F-4D97-AF65-F5344CB8AC3E}">
        <p14:creationId xmlns:p14="http://schemas.microsoft.com/office/powerpoint/2010/main" val="9141771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C.2: art. 68 RGU</a:t>
            </a:r>
            <a:endParaRPr lang="es-ES" dirty="0"/>
          </a:p>
        </p:txBody>
      </p:sp>
      <p:sp>
        <p:nvSpPr>
          <p:cNvPr id="3" name="2 Marcador de contenido"/>
          <p:cNvSpPr>
            <a:spLocks noGrp="1"/>
          </p:cNvSpPr>
          <p:nvPr>
            <p:ph sz="quarter" idx="1"/>
          </p:nvPr>
        </p:nvSpPr>
        <p:spPr/>
        <p:txBody>
          <a:bodyPr>
            <a:normAutofit/>
          </a:bodyPr>
          <a:lstStyle/>
          <a:p>
            <a:pPr marL="0" indent="0" algn="just">
              <a:buNone/>
            </a:pPr>
            <a:r>
              <a:rPr lang="es-ES" dirty="0" smtClean="0"/>
              <a:t>1</a:t>
            </a:r>
            <a:r>
              <a:rPr lang="es-ES" dirty="0"/>
              <a:t>. No obstante lo dispuesto en el artículo anterior, quedarán sujetos los propietarios de los terrenos comprendidos en el polígono o unidad de actuación a dicha obligación, cuando así se imponga por el Plan de Ordenación o por las bases de un programa de actuación urbanística o resulte expresamente de disposiciones legales.</a:t>
            </a:r>
          </a:p>
          <a:p>
            <a:pPr marL="0" indent="0" algn="just">
              <a:buNone/>
            </a:pPr>
            <a:r>
              <a:rPr lang="es-ES" dirty="0" smtClean="0"/>
              <a:t>2</a:t>
            </a:r>
            <a:r>
              <a:rPr lang="es-ES" dirty="0"/>
              <a:t>. </a:t>
            </a:r>
            <a:r>
              <a:rPr lang="es-ES" b="1" dirty="0"/>
              <a:t>En el supuesto del número anterior, los propietarios habrán de integrarse en una Entidad de conservación</a:t>
            </a:r>
            <a:r>
              <a:rPr lang="es-ES" dirty="0"/>
              <a:t>.</a:t>
            </a:r>
          </a:p>
          <a:p>
            <a:endParaRPr lang="es-ES" dirty="0"/>
          </a:p>
        </p:txBody>
      </p:sp>
    </p:spTree>
    <p:extLst>
      <p:ext uri="{BB962C8B-B14F-4D97-AF65-F5344CB8AC3E}">
        <p14:creationId xmlns:p14="http://schemas.microsoft.com/office/powerpoint/2010/main" val="63578084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hincheta">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400</TotalTime>
  <Words>1085</Words>
  <Application>Microsoft Office PowerPoint</Application>
  <PresentationFormat>Presentación en pantalla (4:3)</PresentationFormat>
  <Paragraphs>84</Paragraphs>
  <Slides>14</Slides>
  <Notes>0</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Civil</vt:lpstr>
      <vt:lpstr>FUTURO Y RETOS DE LAS ENTIDADES DE GESTIÓN DE PARQUES EMPRESARIALES</vt:lpstr>
      <vt:lpstr>A.     EUC: justificación jurídica de su existencia</vt:lpstr>
      <vt:lpstr>B. Naturaleza y competencias</vt:lpstr>
      <vt:lpstr>B.1: Carácter administrativo</vt:lpstr>
      <vt:lpstr>B.2: Competencias/obligaciones municipales</vt:lpstr>
      <vt:lpstr>B.3: Competencias delegables en la EUC</vt:lpstr>
      <vt:lpstr>C: Obligatoriedad de pertenencia</vt:lpstr>
      <vt:lpstr>C.1: art. 25.3 RGU</vt:lpstr>
      <vt:lpstr>C.2: art. 68 RGU</vt:lpstr>
      <vt:lpstr>C.3: D.T. 10ª LVRAU</vt:lpstr>
      <vt:lpstr>D. El éxito de las EUC y su evolución</vt:lpstr>
      <vt:lpstr>D.1: Ventajas</vt:lpstr>
      <vt:lpstr>D.1: Ventajas</vt:lpstr>
      <vt:lpstr>CONCLUSIÓN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AYNNA</dc:creator>
  <cp:lastModifiedBy>AYNNA</cp:lastModifiedBy>
  <cp:revision>14</cp:revision>
  <dcterms:created xsi:type="dcterms:W3CDTF">2014-03-24T11:46:27Z</dcterms:created>
  <dcterms:modified xsi:type="dcterms:W3CDTF">2014-06-13T12:09:14Z</dcterms:modified>
</cp:coreProperties>
</file>