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0" r:id="rId4"/>
    <p:sldId id="260" r:id="rId5"/>
    <p:sldId id="286" r:id="rId6"/>
    <p:sldId id="264" r:id="rId7"/>
    <p:sldId id="267" r:id="rId8"/>
    <p:sldId id="262" r:id="rId9"/>
    <p:sldId id="265" r:id="rId10"/>
    <p:sldId id="261" r:id="rId11"/>
    <p:sldId id="263" r:id="rId12"/>
    <p:sldId id="266" r:id="rId13"/>
    <p:sldId id="268" r:id="rId14"/>
    <p:sldId id="284" r:id="rId15"/>
    <p:sldId id="289" r:id="rId16"/>
    <p:sldId id="283" r:id="rId17"/>
    <p:sldId id="285" r:id="rId18"/>
    <p:sldId id="287" r:id="rId19"/>
    <p:sldId id="288" r:id="rId20"/>
    <p:sldId id="290" r:id="rId21"/>
    <p:sldId id="291" r:id="rId22"/>
    <p:sldId id="295" r:id="rId23"/>
    <p:sldId id="292" r:id="rId24"/>
    <p:sldId id="296" r:id="rId25"/>
    <p:sldId id="294" r:id="rId26"/>
    <p:sldId id="297" r:id="rId27"/>
    <p:sldId id="298" r:id="rId28"/>
    <p:sldId id="299" r:id="rId29"/>
    <p:sldId id="300" r:id="rId30"/>
    <p:sldId id="293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F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Hoja1!$I$21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Hoja1!$B$24:$H$24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Hoja1!$B$21:$H$21</c:f>
              <c:numCache>
                <c:formatCode>General</c:formatCode>
                <c:ptCount val="7"/>
                <c:pt idx="0">
                  <c:v>16.3</c:v>
                </c:pt>
                <c:pt idx="1">
                  <c:v>14</c:v>
                </c:pt>
                <c:pt idx="2">
                  <c:v>14.5</c:v>
                </c:pt>
                <c:pt idx="3">
                  <c:v>14.3</c:v>
                </c:pt>
                <c:pt idx="4">
                  <c:v>15.2</c:v>
                </c:pt>
                <c:pt idx="5">
                  <c:v>12.9</c:v>
                </c:pt>
                <c:pt idx="6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Hoja1!$I$44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Hoja1!$B$24:$H$24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Miercoles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Hoja1!$B$44:$H$44</c:f>
              <c:numCache>
                <c:formatCode>General</c:formatCode>
                <c:ptCount val="7"/>
                <c:pt idx="0">
                  <c:v>14.9</c:v>
                </c:pt>
                <c:pt idx="1">
                  <c:v>14.3</c:v>
                </c:pt>
                <c:pt idx="2">
                  <c:v>14.3</c:v>
                </c:pt>
                <c:pt idx="3">
                  <c:v>15.2</c:v>
                </c:pt>
                <c:pt idx="4">
                  <c:v>15.6</c:v>
                </c:pt>
                <c:pt idx="5">
                  <c:v>13.5</c:v>
                </c:pt>
                <c:pt idx="6">
                  <c:v>12.3</c:v>
                </c:pt>
              </c:numCache>
            </c:numRef>
          </c:val>
        </c:ser>
        <c:axId val="31430144"/>
        <c:axId val="31431680"/>
      </c:barChart>
      <c:catAx>
        <c:axId val="31430144"/>
        <c:scaling>
          <c:orientation val="minMax"/>
        </c:scaling>
        <c:axPos val="b"/>
        <c:tickLblPos val="nextTo"/>
        <c:crossAx val="31431680"/>
        <c:crosses val="autoZero"/>
        <c:auto val="1"/>
        <c:lblAlgn val="ctr"/>
        <c:lblOffset val="100"/>
      </c:catAx>
      <c:valAx>
        <c:axId val="31431680"/>
        <c:scaling>
          <c:orientation val="minMax"/>
        </c:scaling>
        <c:axPos val="l"/>
        <c:majorGridlines/>
        <c:numFmt formatCode="General" sourceLinked="1"/>
        <c:tickLblPos val="nextTo"/>
        <c:crossAx val="3143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38575872490948"/>
          <c:y val="0.45489104697250393"/>
          <c:w val="5.7379006997209422E-2"/>
          <c:h val="0.1081620162474041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F95A-DFD7-4F14-A49A-08B3842E2930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1F06-E07A-4B59-BA03-5FC6FD4DCC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D418-292B-4D75-AF11-21D96F074544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B8AB-9148-41B7-B9AB-30A860AB5D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8FE4-B25C-475D-9F2F-0C679555FD50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B766-DBAB-4285-BBBE-C9CFE5E6BA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B6FF-22A5-49DC-8D38-AB3C6B7C2427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3B5C-304B-4114-B157-0F8CFE9EBE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4D81-CB63-4C10-8E2C-2AD767114FE1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1B57-B6DB-481F-BB69-55B60E06A0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6987-6A85-47DE-ADCD-E256C279ACB0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86D6-A660-4810-8654-CDECEFCD98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3B5A-59B4-4403-A2C5-59BE97E06D0B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F841-F0B0-4F6E-9D33-9FD282F9A7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CB31-164D-4004-8CDB-03E6ADD4E8B7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A0D5-E205-48C9-80C9-570E9E0D9A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F363-9298-4F4B-86F3-1C49624CC606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2647-B1BC-4490-B424-D8D62EF27B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B6D-B717-4B68-857A-1D1206C1470A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F035-91D4-4111-BC23-2D1053CF99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2E0C-E8C9-4E03-A467-89CA04F8C093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182A-A770-44A1-8FC9-5EAC78559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CBC68A-4DB6-471F-A85D-B6907820E99B}" type="datetimeFigureOut">
              <a:rPr lang="es-ES"/>
              <a:pPr>
                <a:defRPr/>
              </a:pPr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B6DC84-14EE-40C1-BF7C-F1FD83FC1B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.Cabrera\Desktop\=GERENCIA=\5%20%20%20Equipo%20de%20Investigaci&#243;n%20%20%20Butroneros%5b7%5d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.Cabrera\Desktop\=GERENCIA=\Desmantelada%20una%20red%20de%20butroneros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077200" cy="1673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FFC000"/>
                </a:solidFill>
              </a:rPr>
              <a:t>CONGRESO NACIONAL DE PARQUES EMPRESARIALES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13" y="4378325"/>
            <a:ext cx="2519362" cy="274638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Valencia  27 de Marzo</a:t>
            </a:r>
            <a:endParaRPr lang="es-ES" dirty="0"/>
          </a:p>
        </p:txBody>
      </p:sp>
      <p:pic>
        <p:nvPicPr>
          <p:cNvPr id="13316" name="4 Imagen" descr="Sin título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229225"/>
            <a:ext cx="38163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876925"/>
            <a:ext cx="18732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229225"/>
            <a:ext cx="2795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4859338" y="3729038"/>
            <a:ext cx="3600450" cy="923925"/>
          </a:xfrm>
          <a:prstGeom prst="rect">
            <a:avLst/>
          </a:prstGeom>
        </p:spPr>
        <p:txBody>
          <a:bodyPr lIns="118872" tIns="0" rIns="4572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S" sz="2000" dirty="0">
                <a:solidFill>
                  <a:srgbClr val="FFFFFF"/>
                </a:solidFill>
                <a:latin typeface="+mn-lt"/>
                <a:cs typeface="+mn-cs"/>
              </a:rPr>
              <a:t>Francisco Javier Cabrera Gea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S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Presidente de FEPEMUR</a:t>
            </a:r>
            <a:endParaRPr lang="es-ES" sz="20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2348880"/>
            <a:ext cx="8077200" cy="1673352"/>
          </a:xfrm>
          <a:prstGeom prst="rect">
            <a:avLst/>
          </a:prstGeom>
        </p:spPr>
        <p:txBody>
          <a:bodyPr tIns="0" rIns="45720" bIns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 SEGURIDAD NOS PREOCUPA.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PREVENIR PARA LIMITAR EL RIESGO</a:t>
            </a:r>
            <a:endParaRPr lang="es-ES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satMod val="150000"/>
                  </a:schemeClr>
                </a:solidFill>
              </a:rPr>
              <a:t>Comparativa de robos entre 2012 y 2013</a:t>
            </a:r>
            <a:endParaRPr lang="es-ES" sz="38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7" name="2 Gráfico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1472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1 CuadroTexto"/>
          <p:cNvSpPr txBox="1">
            <a:spLocks noChangeArrowheads="1"/>
          </p:cNvSpPr>
          <p:nvPr/>
        </p:nvSpPr>
        <p:spPr bwMode="auto">
          <a:xfrm>
            <a:off x="8316913" y="3789363"/>
            <a:ext cx="6524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100">
                <a:latin typeface="Corbel" pitchFamily="34" charset="0"/>
              </a:rPr>
              <a:t>2013</a:t>
            </a:r>
          </a:p>
          <a:p>
            <a:r>
              <a:rPr lang="es-ES" sz="1100">
                <a:latin typeface="Corbel" pitchFamily="34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800" dirty="0" smtClean="0">
                <a:solidFill>
                  <a:schemeClr val="accent1">
                    <a:satMod val="150000"/>
                  </a:schemeClr>
                </a:solidFill>
              </a:rPr>
              <a:t>Comparativa de robos entre 2012 y 2013</a:t>
            </a:r>
            <a:endParaRPr lang="es-ES" sz="3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r>
              <a:rPr lang="es-ES" smtClean="0"/>
              <a:t>Se puede comprobar que en 2013 el lunes fue el día preferido para cometer robos a diferencia del 2012 que fue el viernes.</a:t>
            </a:r>
          </a:p>
          <a:p>
            <a:endParaRPr lang="es-E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Mapa de robos denunciados por comunidades Autónomas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4000"/>
          </a:blip>
          <a:srcRect l="5917" r="12561"/>
          <a:stretch>
            <a:fillRect/>
          </a:stretch>
        </p:blipFill>
        <p:spPr bwMode="auto">
          <a:xfrm>
            <a:off x="467544" y="1704553"/>
            <a:ext cx="8424936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6 CuadroTexto"/>
          <p:cNvSpPr txBox="1">
            <a:spLocks noChangeArrowheads="1"/>
          </p:cNvSpPr>
          <p:nvPr/>
        </p:nvSpPr>
        <p:spPr bwMode="auto">
          <a:xfrm>
            <a:off x="2051050" y="3586163"/>
            <a:ext cx="1800225" cy="922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&gt; 44%</a:t>
            </a:r>
          </a:p>
          <a:p>
            <a:r>
              <a:rPr lang="es-ES">
                <a:latin typeface="Corbel" pitchFamily="34" charset="0"/>
              </a:rPr>
              <a:t>  30%-43%</a:t>
            </a:r>
          </a:p>
          <a:p>
            <a:r>
              <a:rPr lang="es-ES">
                <a:latin typeface="Corbel" pitchFamily="34" charset="0"/>
              </a:rPr>
              <a:t>&lt; 29%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Tipos de robos perpetrados en los Polígonos Industriales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2662237"/>
          </a:xfrm>
        </p:spPr>
        <p:txBody>
          <a:bodyPr/>
          <a:lstStyle/>
          <a:p>
            <a:r>
              <a:rPr lang="es-ES" smtClean="0"/>
              <a:t>Robos por butrones.</a:t>
            </a:r>
          </a:p>
          <a:p>
            <a:r>
              <a:rPr lang="es-ES" smtClean="0"/>
              <a:t>Robos de combustible.</a:t>
            </a:r>
          </a:p>
          <a:p>
            <a:r>
              <a:rPr lang="es-ES" smtClean="0"/>
              <a:t>Robos de cobre.</a:t>
            </a:r>
          </a:p>
          <a:p>
            <a:r>
              <a:rPr lang="es-ES" smtClean="0"/>
              <a:t>Robos con fuerza.</a:t>
            </a:r>
          </a:p>
          <a:p>
            <a:r>
              <a:rPr lang="es-ES" smtClean="0"/>
              <a:t>Robos de vehículos de alta gama.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endParaRPr lang="es-ES" smtClean="0"/>
          </a:p>
          <a:p>
            <a:endParaRPr lang="es-E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  <a:t>ROBOS POR BUTRONES</a:t>
            </a:r>
            <a:endParaRPr lang="es-E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  Equipo de Investigación   Butroneros[7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0" y="2335213"/>
            <a:ext cx="6096000" cy="350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1">
                    <a:satMod val="150000"/>
                  </a:schemeClr>
                </a:solidFill>
              </a:rPr>
              <a:t>ROBOS POR BUTRONES</a:t>
            </a:r>
            <a:endParaRPr lang="es-E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smantelada una red de butronero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0" y="2373313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 CON FUERZA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4" name="11 Marcador de contenido" descr="ROBOS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302" b="37901"/>
          <a:stretch>
            <a:fillRect/>
          </a:stretch>
        </p:blipFill>
        <p:spPr>
          <a:xfrm>
            <a:off x="2339975" y="2276475"/>
            <a:ext cx="4535488" cy="2089150"/>
          </a:xfrm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5 Imagen" descr="robos con fuerz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989138"/>
            <a:ext cx="83153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 DE COMBUSTIBLE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8" name="4 Marcador de contenido" descr="ROBO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6515100" cy="3833813"/>
          </a:xfrm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6 Imagen" descr="robo de combustib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557338"/>
            <a:ext cx="67691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 DE COBRE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22" name="5 Marcador de contenido" descr="robo de cabl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39875"/>
            <a:ext cx="5627687" cy="4625975"/>
          </a:xfrm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 VEHICULOS DE ALTA GAMA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1746" name="5 Marcador de contenido" descr="robo de coches de alta gam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7986713" cy="4625975"/>
          </a:xfr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SEGURIDAD FISICA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525963"/>
          </a:xfrm>
        </p:spPr>
        <p:txBody>
          <a:bodyPr rtlCol="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La Seguridad Privada atiende principalmente riesgos deliberados que atentan contra la propiedad privada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robos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hurtos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 atracos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intrusiones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sabotajes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espionaje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 vandalismo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También atiende algunos riesgos deliberados que atentan contra las personas que se encuentran en las instalaciones protegidas con Seguridad Privada y/o las personas protegidas con un servicio de Protección Personal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Se ha pasado del típico ladrón común a bandas organizadas con centro de control y apoyo logístico.</a:t>
            </a:r>
          </a:p>
          <a:p>
            <a:r>
              <a:rPr lang="es-ES" smtClean="0"/>
              <a:t>Toman la actividad delictiva como un trabajo.</a:t>
            </a:r>
          </a:p>
          <a:p>
            <a:r>
              <a:rPr lang="es-ES" smtClean="0"/>
              <a:t>Estipulan días de descanso que dedican a recorrer zonas empresariales.</a:t>
            </a:r>
          </a:p>
          <a:p>
            <a:r>
              <a:rPr lang="es-ES" smtClean="0"/>
              <a:t>Estudian las medidas de seguridad y vías de escape de polígonos y parques empresariales.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6 Marcador de contenido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949575"/>
          </a:xfrm>
        </p:spPr>
        <p:txBody>
          <a:bodyPr/>
          <a:lstStyle/>
          <a:p>
            <a:r>
              <a:rPr lang="es-ES" smtClean="0"/>
              <a:t>Por estas razones hay que proteger los parques empresariales y polígonos industriales de forma eficiente.</a:t>
            </a:r>
          </a:p>
          <a:p>
            <a:r>
              <a:rPr lang="es-ES" smtClean="0"/>
              <a:t>Combinar seguridad física con seguridad electrónica que la complemente.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3357563"/>
            <a:ext cx="8229600" cy="1008062"/>
          </a:xfrm>
        </p:spPr>
        <p:txBody>
          <a:bodyPr rtlCol="0">
            <a:normAutofit fontScale="77500" lnSpcReduction="20000"/>
          </a:bodyPr>
          <a:lstStyle/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4400" b="1" dirty="0" smtClean="0"/>
              <a:t>LA SEGURIDAD ES INCÓMODA Y CARA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6 Marcador de contenido"/>
          <p:cNvSpPr>
            <a:spLocks noGrp="1"/>
          </p:cNvSpPr>
          <p:nvPr>
            <p:ph idx="1"/>
          </p:nvPr>
        </p:nvSpPr>
        <p:spPr>
          <a:xfrm>
            <a:off x="468313" y="3141663"/>
            <a:ext cx="8229600" cy="2879725"/>
          </a:xfrm>
        </p:spPr>
        <p:txBody>
          <a:bodyPr/>
          <a:lstStyle/>
          <a:p>
            <a:r>
              <a:rPr lang="es-ES" smtClean="0"/>
              <a:t>La seguridad tipo de un polígono debería estar formada por:</a:t>
            </a:r>
          </a:p>
          <a:p>
            <a:endParaRPr lang="es-E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s-ES" dirty="0" smtClean="0"/>
              <a:t>Sistemas conectados tanto de robo como de CCTV con CRA.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endParaRPr lang="es-E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/>
          </a:p>
        </p:txBody>
      </p:sp>
      <p:pic>
        <p:nvPicPr>
          <p:cNvPr id="36869" name="7 Imagen" descr="DSC_2755"/>
          <p:cNvPicPr>
            <a:picLocks noChangeAspect="1" noChangeArrowheads="1"/>
          </p:cNvPicPr>
          <p:nvPr/>
        </p:nvPicPr>
        <p:blipFill>
          <a:blip r:embed="rId4"/>
          <a:srcRect l="5644" t="15073" r="5292"/>
          <a:stretch>
            <a:fillRect/>
          </a:stretch>
        </p:blipFill>
        <p:spPr bwMode="auto">
          <a:xfrm>
            <a:off x="2051050" y="2636838"/>
            <a:ext cx="509428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es-ES" dirty="0" smtClean="0"/>
              <a:t>La disuasión es el 80 ó 90 % de la seguridad.</a:t>
            </a:r>
          </a:p>
        </p:txBody>
      </p:sp>
      <p:pic>
        <p:nvPicPr>
          <p:cNvPr id="37893" name="Picture 2" descr="I:\cartel poligono industri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276475"/>
            <a:ext cx="257016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s-ES" dirty="0" smtClean="0"/>
              <a:t>Servicios de vigilancia dentro del parque o polígono ó servicio de acuda con custodia de llaves (siempre </a:t>
            </a:r>
            <a:r>
              <a:rPr lang="es-ES" smtClean="0"/>
              <a:t>que el </a:t>
            </a:r>
            <a:r>
              <a:rPr lang="es-ES" dirty="0" smtClean="0"/>
              <a:t>tiempo de respuesta sea inferior a 10 minutos)</a:t>
            </a:r>
            <a:endParaRPr lang="es-ES" dirty="0"/>
          </a:p>
        </p:txBody>
      </p:sp>
      <p:pic>
        <p:nvPicPr>
          <p:cNvPr id="38917" name="5 Imagen" descr="0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3100"/>
            <a:ext cx="17970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  <a:defRPr/>
            </a:pPr>
            <a:r>
              <a:rPr lang="es-ES" dirty="0" smtClean="0"/>
              <a:t>CCTV en los puntos estratégicos del recinto.</a:t>
            </a:r>
            <a:endParaRPr lang="es-ES" dirty="0"/>
          </a:p>
        </p:txBody>
      </p:sp>
      <p:pic>
        <p:nvPicPr>
          <p:cNvPr id="39941" name="5 Imagen" descr="03022011035"/>
          <p:cNvPicPr>
            <a:picLocks noChangeAspect="1" noChangeArrowheads="1"/>
          </p:cNvPicPr>
          <p:nvPr/>
        </p:nvPicPr>
        <p:blipFill>
          <a:blip r:embed="rId4"/>
          <a:srcRect l="15477" t="10661" r="38091" b="38162"/>
          <a:stretch>
            <a:fillRect/>
          </a:stretch>
        </p:blipFill>
        <p:spPr bwMode="auto">
          <a:xfrm>
            <a:off x="2411413" y="2636838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s-ES" dirty="0" smtClean="0"/>
              <a:t>Cierre del perímetro con instalación de sistemas perimetrales de seguridad y control de accesos.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/>
          </a:p>
        </p:txBody>
      </p:sp>
      <p:pic>
        <p:nvPicPr>
          <p:cNvPr id="40965" name="5 Imagen" descr="peridect cop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89313"/>
            <a:ext cx="25177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7 Imagen" descr="CONTROL DE ACCESOS2"/>
          <p:cNvPicPr>
            <a:picLocks noChangeAspect="1" noChangeArrowheads="1"/>
          </p:cNvPicPr>
          <p:nvPr/>
        </p:nvPicPr>
        <p:blipFill>
          <a:blip r:embed="rId5"/>
          <a:srcRect l="11823" t="68765" r="11430"/>
          <a:stretch>
            <a:fillRect/>
          </a:stretch>
        </p:blipFill>
        <p:spPr bwMode="auto">
          <a:xfrm>
            <a:off x="4356100" y="3644900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CONCLUSIONES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211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 smtClean="0"/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 startAt="6"/>
              <a:defRPr/>
            </a:pPr>
            <a:r>
              <a:rPr lang="es-ES" dirty="0" smtClean="0"/>
              <a:t>Total colaboración entre el empresario y la empresa de seguridad (comunicar vacaciones, horarios de trabajo, comunicación de personal extraño y cualquier cosa anormal que se observe)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158417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n w="11430"/>
                <a:solidFill>
                  <a:schemeClr val="accent1">
                    <a:satMod val="150000"/>
                  </a:schemeClr>
                </a:solidFill>
                <a:cs typeface="Arial" pitchFamily="34" charset="0"/>
              </a:rPr>
              <a:t>Problemática de Seguridad en los Polígonos Industriales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088" y="2420938"/>
            <a:ext cx="7345362" cy="2952750"/>
          </a:xfrm>
        </p:spPr>
        <p:txBody>
          <a:bodyPr rtlCol="0">
            <a:normAutofit/>
          </a:bodyPr>
          <a:lstStyle/>
          <a:p>
            <a:pPr marL="438912" indent="-320040" algn="just" fontAlgn="auto">
              <a:spcBef>
                <a:spcPts val="120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Los Polígonos Industriales suelen encontrarse ubicados en zonas estratégicas, cerca de las autovías, normalmente tienen varios accesos y las comunicaciones suelen ser muy buenas. 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Esto propicia que los delincuentes puedan  salir rápidamente por las vías de escape.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73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PREGUNTAS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3011" name="2 Subtítulo"/>
          <p:cNvSpPr>
            <a:spLocks noGrp="1"/>
          </p:cNvSpPr>
          <p:nvPr>
            <p:ph type="subTitle" idx="1"/>
          </p:nvPr>
        </p:nvSpPr>
        <p:spPr>
          <a:xfrm>
            <a:off x="0" y="3284538"/>
            <a:ext cx="9144000" cy="420687"/>
          </a:xfrm>
        </p:spPr>
        <p:txBody>
          <a:bodyPr/>
          <a:lstStyle/>
          <a:p>
            <a:pPr algn="ctr"/>
            <a:r>
              <a:rPr lang="es-ES" smtClean="0"/>
              <a:t>Muchas Gracias por su atención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6021388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092825"/>
            <a:ext cx="27955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Tasa de Criminalidad en ESPAÑA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25975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Para elaborar la Criminalidad 2013, del Gabinete de Estudios de Seguridad Interior establece los siguientes indicadores: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Indicadores principales: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s-ES" dirty="0" smtClean="0"/>
              <a:t>Delitos contra la vida, la integridad y la libertad de las personas.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s-ES" dirty="0" smtClean="0"/>
              <a:t>Delitos contra el patrimonio.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s-ES" dirty="0" smtClean="0"/>
              <a:t>Faltas de lesiones.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s-ES" dirty="0" smtClean="0"/>
              <a:t>Faltas de hurtos.</a:t>
            </a:r>
          </a:p>
          <a:p>
            <a:pPr marL="731520" lvl="1" indent="-274320" fontAlgn="auto">
              <a:spcAft>
                <a:spcPts val="0"/>
              </a:spcAft>
              <a:buClr>
                <a:srgbClr val="60B5CC"/>
              </a:buClr>
              <a:buFont typeface="Wingdings"/>
              <a:buChar char=""/>
              <a:defRPr/>
            </a:pPr>
            <a:r>
              <a:rPr lang="es-ES" dirty="0" smtClean="0">
                <a:solidFill>
                  <a:prstClr val="black"/>
                </a:solidFill>
              </a:rPr>
              <a:t>Otras infracciones penales: faltas de daños; amenazas y coacciones; contra intereses generales; contra el orden público. Y resto de delitos y otras faltas penales.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endParaRPr lang="es-ES" dirty="0" smtClean="0"/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Aumento de la tasa de criminalidad en España en el último año %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5038"/>
            <a:ext cx="8229600" cy="3163887"/>
          </a:xfrm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Evolución de robos denunciados 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2566988"/>
            <a:ext cx="8229600" cy="2230437"/>
          </a:xfrm>
        </p:spPr>
        <p:txBody>
          <a:bodyPr/>
          <a:lstStyle/>
          <a:p>
            <a:r>
              <a:rPr lang="es-ES" smtClean="0"/>
              <a:t>Desde el inicio de la crisis económica el robo ha aumentado un 73 %, según datos del ministerio del interior. Como podemos observar en la gráfica: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Evolución de robos denunciados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" contrast="64000"/>
          </a:blip>
          <a:srcRect/>
          <a:stretch>
            <a:fillRect/>
          </a:stretch>
        </p:blipFill>
        <p:spPr bwMode="auto">
          <a:xfrm>
            <a:off x="467544" y="1844824"/>
            <a:ext cx="793397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Robos declarados según día de la semana (%) en 2012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87450" y="2147888"/>
          <a:ext cx="6840538" cy="3017837"/>
        </p:xfrm>
        <a:graphic>
          <a:graphicData uri="http://schemas.openxmlformats.org/drawingml/2006/table">
            <a:tbl>
              <a:tblPr/>
              <a:tblGrid>
                <a:gridCol w="1452682"/>
                <a:gridCol w="769725"/>
                <a:gridCol w="769725"/>
                <a:gridCol w="769725"/>
                <a:gridCol w="769725"/>
                <a:gridCol w="769725"/>
                <a:gridCol w="769725"/>
                <a:gridCol w="769725"/>
              </a:tblGrid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Miercoles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Sábado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Domingo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Andalucia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Aragon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Asturias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Baleares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Cantabria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Castilla y León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Castilla- La Mancha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Cataluña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Comunidad Valenciana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Extremadura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Galicia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Madrid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Murcia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Navarra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 Vasco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59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Rioja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16013" y="5445125"/>
          <a:ext cx="6911975" cy="230188"/>
        </p:xfrm>
        <a:graphic>
          <a:graphicData uri="http://schemas.openxmlformats.org/drawingml/2006/table">
            <a:tbl>
              <a:tblPr/>
              <a:tblGrid>
                <a:gridCol w="1468113"/>
                <a:gridCol w="777808"/>
                <a:gridCol w="777808"/>
                <a:gridCol w="777808"/>
                <a:gridCol w="777808"/>
                <a:gridCol w="777808"/>
                <a:gridCol w="777808"/>
                <a:gridCol w="777808"/>
              </a:tblGrid>
              <a:tr h="22979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692275" y="1844675"/>
            <a:ext cx="71438" cy="71438"/>
          </a:xfrm>
          <a:prstGeom prst="rect">
            <a:avLst/>
          </a:prstGeom>
          <a:solidFill>
            <a:srgbClr val="61FD23"/>
          </a:solidFill>
          <a:ln>
            <a:solidFill>
              <a:srgbClr val="61F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692275" y="1628775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640" name="7 CuadroTexto"/>
          <p:cNvSpPr txBox="1">
            <a:spLocks noChangeArrowheads="1"/>
          </p:cNvSpPr>
          <p:nvPr/>
        </p:nvSpPr>
        <p:spPr bwMode="auto">
          <a:xfrm>
            <a:off x="1763713" y="1474788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</a:t>
            </a:r>
            <a:r>
              <a:rPr lang="es-ES" sz="1200">
                <a:latin typeface="Corbel" pitchFamily="34" charset="0"/>
              </a:rPr>
              <a:t>Día con mayor número de robos declarados</a:t>
            </a:r>
          </a:p>
        </p:txBody>
      </p:sp>
      <p:sp>
        <p:nvSpPr>
          <p:cNvPr id="20641" name="8 CuadroTexto"/>
          <p:cNvSpPr txBox="1">
            <a:spLocks noChangeArrowheads="1"/>
          </p:cNvSpPr>
          <p:nvPr/>
        </p:nvSpPr>
        <p:spPr bwMode="auto">
          <a:xfrm>
            <a:off x="1692275" y="1700213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</a:t>
            </a:r>
            <a:r>
              <a:rPr lang="es-ES" sz="1200">
                <a:latin typeface="Corbel" pitchFamily="34" charset="0"/>
              </a:rPr>
              <a:t>Día con menor número de robos declarados</a:t>
            </a:r>
          </a:p>
        </p:txBody>
      </p:sp>
      <p:pic>
        <p:nvPicPr>
          <p:cNvPr id="20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092825"/>
            <a:ext cx="1582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Robos declarados según día de la semana (%) en 2013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1258888" y="2133600"/>
          <a:ext cx="6697662" cy="3959225"/>
        </p:xfrm>
        <a:graphic>
          <a:graphicData uri="http://schemas.openxmlformats.org/drawingml/2006/table">
            <a:tbl>
              <a:tblPr/>
              <a:tblGrid>
                <a:gridCol w="1422307"/>
                <a:gridCol w="753541"/>
                <a:gridCol w="753541"/>
                <a:gridCol w="753541"/>
                <a:gridCol w="753541"/>
                <a:gridCol w="753541"/>
                <a:gridCol w="753541"/>
                <a:gridCol w="753541"/>
              </a:tblGrid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Miercoles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Jueves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Viernes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Sábado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Domingo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Andalucia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Aragon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Asturias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Baleares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Cantabria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Castilla y León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Castilla- La Mancha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Cataluña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Comunidad Valenciana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Extremadura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Galicia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Madrid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Murcia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Navarra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 Vasco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Rioja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FD23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692275" y="1844675"/>
            <a:ext cx="71438" cy="71438"/>
          </a:xfrm>
          <a:prstGeom prst="rect">
            <a:avLst/>
          </a:prstGeom>
          <a:solidFill>
            <a:srgbClr val="61FD23"/>
          </a:solidFill>
          <a:ln>
            <a:solidFill>
              <a:srgbClr val="61F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692275" y="1628775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679" name="7 CuadroTexto"/>
          <p:cNvSpPr txBox="1">
            <a:spLocks noChangeArrowheads="1"/>
          </p:cNvSpPr>
          <p:nvPr/>
        </p:nvSpPr>
        <p:spPr bwMode="auto">
          <a:xfrm>
            <a:off x="1763713" y="1474788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</a:t>
            </a:r>
            <a:r>
              <a:rPr lang="es-ES" sz="1200">
                <a:latin typeface="Corbel" pitchFamily="34" charset="0"/>
              </a:rPr>
              <a:t>Día con mayor número de robos declarados</a:t>
            </a:r>
          </a:p>
        </p:txBody>
      </p:sp>
      <p:sp>
        <p:nvSpPr>
          <p:cNvPr id="21680" name="8 CuadroTexto"/>
          <p:cNvSpPr txBox="1">
            <a:spLocks noChangeArrowheads="1"/>
          </p:cNvSpPr>
          <p:nvPr/>
        </p:nvSpPr>
        <p:spPr bwMode="auto">
          <a:xfrm>
            <a:off x="1763713" y="1692275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</a:t>
            </a:r>
            <a:r>
              <a:rPr lang="es-ES" sz="1200">
                <a:latin typeface="Corbel" pitchFamily="34" charset="0"/>
              </a:rPr>
              <a:t>Día con menor número de robos declarados</a:t>
            </a:r>
          </a:p>
        </p:txBody>
      </p:sp>
      <p:pic>
        <p:nvPicPr>
          <p:cNvPr id="2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165850"/>
            <a:ext cx="1582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2795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1062</TotalTime>
  <Words>767</Words>
  <Application>Microsoft Office PowerPoint</Application>
  <PresentationFormat>Presentación en pantalla (4:3)</PresentationFormat>
  <Paragraphs>366</Paragraphs>
  <Slides>30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7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Corbel</vt:lpstr>
      <vt:lpstr>Arial</vt:lpstr>
      <vt:lpstr>Wingdings 2</vt:lpstr>
      <vt:lpstr>Wingdings</vt:lpstr>
      <vt:lpstr>Wingdings 3</vt:lpstr>
      <vt:lpstr>Calibri</vt:lpstr>
      <vt:lpstr>Módulo</vt:lpstr>
      <vt:lpstr>Módulo</vt:lpstr>
      <vt:lpstr>Módulo</vt:lpstr>
      <vt:lpstr>Módulo</vt:lpstr>
      <vt:lpstr>Módulo</vt:lpstr>
      <vt:lpstr>Módulo</vt:lpstr>
      <vt:lpstr>Módulo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96</cp:revision>
  <dcterms:modified xsi:type="dcterms:W3CDTF">2014-07-24T07:44:15Z</dcterms:modified>
</cp:coreProperties>
</file>